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9"/>
  </p:notesMasterIdLst>
  <p:handoutMasterIdLst>
    <p:handoutMasterId r:id="rId70"/>
  </p:handoutMasterIdLst>
  <p:sldIdLst>
    <p:sldId id="256" r:id="rId2"/>
    <p:sldId id="257" r:id="rId3"/>
    <p:sldId id="289" r:id="rId4"/>
    <p:sldId id="295" r:id="rId5"/>
    <p:sldId id="317" r:id="rId6"/>
    <p:sldId id="339" r:id="rId7"/>
    <p:sldId id="340" r:id="rId8"/>
    <p:sldId id="341" r:id="rId9"/>
    <p:sldId id="318" r:id="rId10"/>
    <p:sldId id="297" r:id="rId11"/>
    <p:sldId id="319" r:id="rId12"/>
    <p:sldId id="320" r:id="rId13"/>
    <p:sldId id="344" r:id="rId14"/>
    <p:sldId id="324" r:id="rId15"/>
    <p:sldId id="298" r:id="rId16"/>
    <p:sldId id="325" r:id="rId17"/>
    <p:sldId id="326" r:id="rId18"/>
    <p:sldId id="293" r:id="rId19"/>
    <p:sldId id="342" r:id="rId20"/>
    <p:sldId id="343" r:id="rId21"/>
    <p:sldId id="290" r:id="rId22"/>
    <p:sldId id="288" r:id="rId23"/>
    <p:sldId id="327" r:id="rId24"/>
    <p:sldId id="328" r:id="rId25"/>
    <p:sldId id="294" r:id="rId26"/>
    <p:sldId id="329" r:id="rId27"/>
    <p:sldId id="330" r:id="rId28"/>
    <p:sldId id="331" r:id="rId29"/>
    <p:sldId id="292" r:id="rId30"/>
    <p:sldId id="332" r:id="rId31"/>
    <p:sldId id="333" r:id="rId32"/>
    <p:sldId id="334" r:id="rId33"/>
    <p:sldId id="299" r:id="rId34"/>
    <p:sldId id="300" r:id="rId35"/>
    <p:sldId id="287" r:id="rId36"/>
    <p:sldId id="260" r:id="rId37"/>
    <p:sldId id="302" r:id="rId38"/>
    <p:sldId id="346" r:id="rId39"/>
    <p:sldId id="303" r:id="rId40"/>
    <p:sldId id="304" r:id="rId41"/>
    <p:sldId id="267" r:id="rId42"/>
    <p:sldId id="336" r:id="rId43"/>
    <p:sldId id="345" r:id="rId44"/>
    <p:sldId id="335" r:id="rId45"/>
    <p:sldId id="305" r:id="rId46"/>
    <p:sldId id="306" r:id="rId47"/>
    <p:sldId id="271" r:id="rId48"/>
    <p:sldId id="272" r:id="rId49"/>
    <p:sldId id="273" r:id="rId50"/>
    <p:sldId id="274" r:id="rId51"/>
    <p:sldId id="275" r:id="rId52"/>
    <p:sldId id="276" r:id="rId53"/>
    <p:sldId id="311" r:id="rId54"/>
    <p:sldId id="316" r:id="rId55"/>
    <p:sldId id="337" r:id="rId56"/>
    <p:sldId id="338" r:id="rId57"/>
    <p:sldId id="279" r:id="rId58"/>
    <p:sldId id="282" r:id="rId59"/>
    <p:sldId id="283" r:id="rId60"/>
    <p:sldId id="307" r:id="rId61"/>
    <p:sldId id="308" r:id="rId62"/>
    <p:sldId id="309" r:id="rId63"/>
    <p:sldId id="310" r:id="rId64"/>
    <p:sldId id="286" r:id="rId65"/>
    <p:sldId id="315" r:id="rId66"/>
    <p:sldId id="312" r:id="rId67"/>
    <p:sldId id="314" r:id="rId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66"/>
    <a:srgbClr val="FF7575"/>
    <a:srgbClr val="195481"/>
    <a:srgbClr val="14252E"/>
    <a:srgbClr val="0E1A20"/>
    <a:srgbClr val="600000"/>
    <a:srgbClr val="315971"/>
    <a:srgbClr val="E79747"/>
    <a:srgbClr val="EBB315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Stile chiaro 3 - Colore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B1032C-EA38-4F05-BA0D-38AFFFC7BED3}" styleName="Stile chiaro 3 - Colore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Stile chiaro 1 - Color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Stile chiaro 1 - Color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Stile 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Stile 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Stile chi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Stile chi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A111915-BE36-4E01-A7E5-04B1672EAD32}" styleName="Stile chiaro 2 - Color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DA37D80-6434-44D0-A028-1B22A696006F}" styleName="Stile chiaro 3 - Colore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24" autoAdjust="0"/>
    <p:restoredTop sz="94249" autoAdjust="0"/>
  </p:normalViewPr>
  <p:slideViewPr>
    <p:cSldViewPr snapToGrid="0">
      <p:cViewPr varScale="1">
        <p:scale>
          <a:sx n="72" d="100"/>
          <a:sy n="72" d="100"/>
        </p:scale>
        <p:origin x="708" y="6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108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3E8149-DF63-4418-A3BE-FD229F595AE4}" type="doc">
      <dgm:prSet loTypeId="urn:microsoft.com/office/officeart/2005/8/layout/hierarchy6" loCatId="hierarchy" qsTypeId="urn:microsoft.com/office/officeart/2005/8/quickstyle/simple2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66600AF8-6E30-44EF-9DF8-EB7D55D10A99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it-IT" b="1" i="0" dirty="0">
              <a:latin typeface="Calibri" panose="020F0502020204030204" pitchFamily="34" charset="0"/>
              <a:cs typeface="Calibri" panose="020F0502020204030204" pitchFamily="34" charset="0"/>
            </a:rPr>
            <a:t>EVENT LOGS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E30E2E5-828A-41B9-BD7C-77449C44A97B}" type="parTrans" cxnId="{49389179-A8AD-4EF6-8316-95361C7E3247}">
      <dgm:prSet/>
      <dgm:spPr/>
      <dgm:t>
        <a:bodyPr/>
        <a:lstStyle/>
        <a:p>
          <a:endParaRPr lang="en-US"/>
        </a:p>
      </dgm:t>
    </dgm:pt>
    <dgm:pt modelId="{366CFF12-7F9B-417A-AEB2-D987B6DC5EAA}" type="sibTrans" cxnId="{49389179-A8AD-4EF6-8316-95361C7E3247}">
      <dgm:prSet/>
      <dgm:spPr/>
      <dgm:t>
        <a:bodyPr/>
        <a:lstStyle/>
        <a:p>
          <a:endParaRPr lang="en-US"/>
        </a:p>
      </dgm:t>
    </dgm:pt>
    <dgm:pt modelId="{8431DCEB-40A2-42C5-A066-3150AA3B633D}">
      <dgm:prSet custT="1"/>
      <dgm:spPr/>
      <dgm:t>
        <a:bodyPr/>
        <a:lstStyle/>
        <a:p>
          <a:r>
            <a:rPr lang="it-IT" sz="1800" dirty="0">
              <a:latin typeface="Calibri" panose="020F0502020204030204" pitchFamily="34" charset="0"/>
              <a:cs typeface="Calibri" panose="020F0502020204030204" pitchFamily="34" charset="0"/>
            </a:rPr>
            <a:t>AIT logs</a:t>
          </a:r>
          <a:endParaRPr lang="en-US" sz="18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0B82A18-1D81-4BCE-84D4-AF69566F8164}" type="parTrans" cxnId="{9C98498E-1184-4722-8B56-34F56128D4E1}">
      <dgm:prSet/>
      <dgm:spPr/>
      <dgm:t>
        <a:bodyPr/>
        <a:lstStyle/>
        <a:p>
          <a:endParaRPr lang="en-US"/>
        </a:p>
      </dgm:t>
    </dgm:pt>
    <dgm:pt modelId="{4380FF77-A93C-4002-AF86-F54BCFDAAB46}" type="sibTrans" cxnId="{9C98498E-1184-4722-8B56-34F56128D4E1}">
      <dgm:prSet/>
      <dgm:spPr/>
      <dgm:t>
        <a:bodyPr/>
        <a:lstStyle/>
        <a:p>
          <a:endParaRPr lang="en-US"/>
        </a:p>
      </dgm:t>
    </dgm:pt>
    <dgm:pt modelId="{662DCE13-CDCF-4991-9B56-8A1454DACA90}">
      <dgm:prSet/>
      <dgm:spPr/>
      <dgm:t>
        <a:bodyPr/>
        <a:lstStyle/>
        <a:p>
          <a:r>
            <a:rPr lang="it-IT" dirty="0">
              <a:latin typeface="Calibri" panose="020F0502020204030204" pitchFamily="34" charset="0"/>
              <a:cs typeface="Calibri" panose="020F0502020204030204" pitchFamily="34" charset="0"/>
            </a:rPr>
            <a:t>Service attack logs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993C7FF-B9BF-4C17-9867-5AA0A429508F}" type="parTrans" cxnId="{23B97127-8F14-4912-9845-4B6B4979DE65}">
      <dgm:prSet/>
      <dgm:spPr/>
      <dgm:t>
        <a:bodyPr/>
        <a:lstStyle/>
        <a:p>
          <a:endParaRPr lang="en-US"/>
        </a:p>
      </dgm:t>
    </dgm:pt>
    <dgm:pt modelId="{5C0FB0FA-F919-47A6-9311-5AB9541D6135}" type="sibTrans" cxnId="{23B97127-8F14-4912-9845-4B6B4979DE65}">
      <dgm:prSet/>
      <dgm:spPr/>
      <dgm:t>
        <a:bodyPr/>
        <a:lstStyle/>
        <a:p>
          <a:endParaRPr lang="en-US"/>
        </a:p>
      </dgm:t>
    </dgm:pt>
    <dgm:pt modelId="{C6FFF017-7388-45D5-B8CD-C09BF4B2F02D}">
      <dgm:prSet/>
      <dgm:spPr/>
      <dgm:t>
        <a:bodyPr/>
        <a:lstStyle/>
        <a:p>
          <a:r>
            <a:rPr lang="it-IT" dirty="0">
              <a:latin typeface="Calibri" panose="020F0502020204030204" pitchFamily="34" charset="0"/>
              <a:cs typeface="Calibri" panose="020F0502020204030204" pitchFamily="34" charset="0"/>
            </a:rPr>
            <a:t>IIS logs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9415DBE-D3BA-4394-A30C-29BD8307810B}" type="parTrans" cxnId="{CA223B32-1483-426C-BB51-1F9E21EBB555}">
      <dgm:prSet/>
      <dgm:spPr/>
      <dgm:t>
        <a:bodyPr/>
        <a:lstStyle/>
        <a:p>
          <a:endParaRPr lang="en-US"/>
        </a:p>
      </dgm:t>
    </dgm:pt>
    <dgm:pt modelId="{15FB89DD-383F-4905-AC1A-F644C07B74BB}" type="sibTrans" cxnId="{CA223B32-1483-426C-BB51-1F9E21EBB555}">
      <dgm:prSet/>
      <dgm:spPr/>
      <dgm:t>
        <a:bodyPr/>
        <a:lstStyle/>
        <a:p>
          <a:endParaRPr lang="en-US"/>
        </a:p>
      </dgm:t>
    </dgm:pt>
    <dgm:pt modelId="{0B377EAA-BF11-471A-9C65-62D7F90A6B65}">
      <dgm:prSet/>
      <dgm:spPr/>
      <dgm:t>
        <a:bodyPr/>
        <a:lstStyle/>
        <a:p>
          <a:r>
            <a:rPr lang="it-IT" dirty="0">
              <a:latin typeface="Calibri" panose="020F0502020204030204" pitchFamily="34" charset="0"/>
              <a:cs typeface="Calibri" panose="020F0502020204030204" pitchFamily="34" charset="0"/>
            </a:rPr>
            <a:t>Security event logs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A67099-9AB7-4AE7-9CAE-5DB86D3EF855}" type="parTrans" cxnId="{635387FD-CE98-4EF8-AE1E-844BAFCE8385}">
      <dgm:prSet/>
      <dgm:spPr/>
      <dgm:t>
        <a:bodyPr/>
        <a:lstStyle/>
        <a:p>
          <a:endParaRPr lang="en-US"/>
        </a:p>
      </dgm:t>
    </dgm:pt>
    <dgm:pt modelId="{99AE5DF2-6937-4976-8BA5-1F277CD0D0DD}" type="sibTrans" cxnId="{635387FD-CE98-4EF8-AE1E-844BAFCE8385}">
      <dgm:prSet/>
      <dgm:spPr/>
      <dgm:t>
        <a:bodyPr/>
        <a:lstStyle/>
        <a:p>
          <a:endParaRPr lang="en-US"/>
        </a:p>
      </dgm:t>
    </dgm:pt>
    <dgm:pt modelId="{F03BE994-ABB2-42D4-9A8A-1C00CB79BE40}">
      <dgm:prSet/>
      <dgm:spPr>
        <a:solidFill>
          <a:srgbClr val="195481"/>
        </a:solidFill>
      </dgm:spPr>
      <dgm:t>
        <a:bodyPr/>
        <a:lstStyle/>
        <a:p>
          <a:r>
            <a:rPr lang="en-US" b="1" dirty="0">
              <a:latin typeface="Calibri" panose="020F0502020204030204" pitchFamily="34" charset="0"/>
              <a:cs typeface="Calibri" panose="020F0502020204030204" pitchFamily="34" charset="0"/>
            </a:rPr>
            <a:t>Pwnspoof logs</a:t>
          </a:r>
        </a:p>
      </dgm:t>
    </dgm:pt>
    <dgm:pt modelId="{EAAF5BB4-2865-45EC-B81F-B929BD96DB08}" type="parTrans" cxnId="{DDBD082E-0B60-4580-A4AF-9446AE904063}">
      <dgm:prSet/>
      <dgm:spPr/>
      <dgm:t>
        <a:bodyPr/>
        <a:lstStyle/>
        <a:p>
          <a:endParaRPr lang="en-US"/>
        </a:p>
      </dgm:t>
    </dgm:pt>
    <dgm:pt modelId="{408E05A5-6583-411F-8279-A80060CBB710}" type="sibTrans" cxnId="{DDBD082E-0B60-4580-A4AF-9446AE904063}">
      <dgm:prSet/>
      <dgm:spPr/>
      <dgm:t>
        <a:bodyPr/>
        <a:lstStyle/>
        <a:p>
          <a:endParaRPr lang="en-US"/>
        </a:p>
      </dgm:t>
    </dgm:pt>
    <dgm:pt modelId="{F475414F-8061-4076-AE83-7ECC2C8F4780}">
      <dgm:prSet/>
      <dgm:spPr>
        <a:solidFill>
          <a:srgbClr val="195481"/>
        </a:solidFill>
      </dgm:spPr>
      <dgm:t>
        <a:bodyPr/>
        <a:lstStyle/>
        <a:p>
          <a:r>
            <a:rPr lang="it-IT" dirty="0">
              <a:latin typeface="Calibri" panose="020F0502020204030204" pitchFamily="34" charset="0"/>
              <a:cs typeface="Calibri" panose="020F0502020204030204" pitchFamily="34" charset="0"/>
            </a:rPr>
            <a:t>Iis-output log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EF5D132-2705-4379-A09C-BE4E449F2092}" type="parTrans" cxnId="{FB25CACE-BBD4-4AB8-B8A7-31C14E492A89}">
      <dgm:prSet/>
      <dgm:spPr/>
      <dgm:t>
        <a:bodyPr/>
        <a:lstStyle/>
        <a:p>
          <a:endParaRPr lang="en-US"/>
        </a:p>
      </dgm:t>
    </dgm:pt>
    <dgm:pt modelId="{00DC03C6-5BD6-4A27-9B7D-60B4B7EEB993}" type="sibTrans" cxnId="{FB25CACE-BBD4-4AB8-B8A7-31C14E492A89}">
      <dgm:prSet/>
      <dgm:spPr/>
      <dgm:t>
        <a:bodyPr/>
        <a:lstStyle/>
        <a:p>
          <a:endParaRPr lang="en-US"/>
        </a:p>
      </dgm:t>
    </dgm:pt>
    <dgm:pt modelId="{EBCAFFB2-96F6-4EAF-BF89-8486D8E7ED18}">
      <dgm:prSet/>
      <dgm:spPr>
        <a:solidFill>
          <a:srgbClr val="195481"/>
        </a:solidFill>
      </dgm:spPr>
      <dgm:t>
        <a:bodyPr/>
        <a:lstStyle/>
        <a:p>
          <a:r>
            <a:rPr lang="it-IT" dirty="0">
              <a:latin typeface="Calibri" panose="020F0502020204030204" pitchFamily="34" charset="0"/>
              <a:cs typeface="Calibri" panose="020F0502020204030204" pitchFamily="34" charset="0"/>
            </a:rPr>
            <a:t>Iocs log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1D9E69B-2031-4B8A-B526-6A562B5C1F4B}" type="parTrans" cxnId="{319D3839-F33C-439F-BAFB-7C236A239A00}">
      <dgm:prSet/>
      <dgm:spPr/>
      <dgm:t>
        <a:bodyPr/>
        <a:lstStyle/>
        <a:p>
          <a:endParaRPr lang="en-US"/>
        </a:p>
      </dgm:t>
    </dgm:pt>
    <dgm:pt modelId="{956A94D5-F261-4EBC-B4EE-D909FA688B86}" type="sibTrans" cxnId="{319D3839-F33C-439F-BAFB-7C236A239A00}">
      <dgm:prSet/>
      <dgm:spPr/>
      <dgm:t>
        <a:bodyPr/>
        <a:lstStyle/>
        <a:p>
          <a:endParaRPr lang="en-US"/>
        </a:p>
      </dgm:t>
    </dgm:pt>
    <dgm:pt modelId="{E77E2865-20B8-48F4-A6F7-C10B14361DC2}">
      <dgm:prSet/>
      <dgm:spPr>
        <a:solidFill>
          <a:srgbClr val="195481"/>
        </a:solidFill>
      </dgm:spPr>
      <dgm:t>
        <a:bodyPr/>
        <a:lstStyle/>
        <a:p>
          <a:r>
            <a:rPr lang="it-IT" dirty="0">
              <a:latin typeface="Calibri" panose="020F0502020204030204" pitchFamily="34" charset="0"/>
              <a:cs typeface="Calibri" panose="020F0502020204030204" pitchFamily="34" charset="0"/>
            </a:rPr>
            <a:t>Pwnspoof log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54BC582-5B8A-4585-A66E-5A782510F596}" type="parTrans" cxnId="{421C0A60-B9FF-430B-9DF1-3317E7F819CB}">
      <dgm:prSet/>
      <dgm:spPr/>
      <dgm:t>
        <a:bodyPr/>
        <a:lstStyle/>
        <a:p>
          <a:endParaRPr lang="en-US"/>
        </a:p>
      </dgm:t>
    </dgm:pt>
    <dgm:pt modelId="{F226D1CC-A8FA-4766-AE66-703A100B1A9D}" type="sibTrans" cxnId="{421C0A60-B9FF-430B-9DF1-3317E7F819CB}">
      <dgm:prSet/>
      <dgm:spPr/>
      <dgm:t>
        <a:bodyPr/>
        <a:lstStyle/>
        <a:p>
          <a:endParaRPr lang="en-US"/>
        </a:p>
      </dgm:t>
    </dgm:pt>
    <dgm:pt modelId="{270CD39C-DBDF-43B5-AD81-DD4C4BFD9A81}">
      <dgm:prSet custT="1"/>
      <dgm:spPr/>
      <dgm:t>
        <a:bodyPr/>
        <a:lstStyle/>
        <a:p>
          <a:r>
            <a:rPr lang="en-US" sz="2000" dirty="0">
              <a:latin typeface="Calibri" panose="020F0502020204030204" pitchFamily="34" charset="0"/>
              <a:cs typeface="Calibri" panose="020F0502020204030204" pitchFamily="34" charset="0"/>
            </a:rPr>
            <a:t>BETH dataset</a:t>
          </a:r>
        </a:p>
      </dgm:t>
    </dgm:pt>
    <dgm:pt modelId="{7F73FCE4-529D-4EA1-9DC1-5C992B8580DB}" type="sibTrans" cxnId="{65DF977F-BFDD-4397-85BB-A3262123C56A}">
      <dgm:prSet/>
      <dgm:spPr/>
      <dgm:t>
        <a:bodyPr/>
        <a:lstStyle/>
        <a:p>
          <a:endParaRPr lang="en-US"/>
        </a:p>
      </dgm:t>
    </dgm:pt>
    <dgm:pt modelId="{E64C084F-A87C-47F6-AA81-154CFF085A54}" type="parTrans" cxnId="{65DF977F-BFDD-4397-85BB-A3262123C56A}">
      <dgm:prSet/>
      <dgm:spPr/>
      <dgm:t>
        <a:bodyPr/>
        <a:lstStyle/>
        <a:p>
          <a:endParaRPr lang="en-US"/>
        </a:p>
      </dgm:t>
    </dgm:pt>
    <dgm:pt modelId="{E27336E1-C365-4C3A-9A80-77AC2D4906F2}" type="pres">
      <dgm:prSet presAssocID="{D23E8149-DF63-4418-A3BE-FD229F595AE4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A4A1481-E8BA-4D97-BA44-61D9C3018CE9}" type="pres">
      <dgm:prSet presAssocID="{D23E8149-DF63-4418-A3BE-FD229F595AE4}" presName="hierFlow" presStyleCnt="0"/>
      <dgm:spPr/>
    </dgm:pt>
    <dgm:pt modelId="{8794A046-C41C-44A9-ABF4-6A56B1740BDD}" type="pres">
      <dgm:prSet presAssocID="{D23E8149-DF63-4418-A3BE-FD229F595AE4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C58CE088-C55E-48FE-A41E-99FF5E26BF76}" type="pres">
      <dgm:prSet presAssocID="{66600AF8-6E30-44EF-9DF8-EB7D55D10A99}" presName="Name14" presStyleCnt="0"/>
      <dgm:spPr/>
    </dgm:pt>
    <dgm:pt modelId="{FDBC4613-CF74-4C28-90E2-286C799E36B6}" type="pres">
      <dgm:prSet presAssocID="{66600AF8-6E30-44EF-9DF8-EB7D55D10A99}" presName="level1Shape" presStyleLbl="node0" presStyleIdx="0" presStyleCnt="1">
        <dgm:presLayoutVars>
          <dgm:chPref val="3"/>
        </dgm:presLayoutVars>
      </dgm:prSet>
      <dgm:spPr/>
    </dgm:pt>
    <dgm:pt modelId="{58A807DE-6D74-4DF3-9603-6465889609B2}" type="pres">
      <dgm:prSet presAssocID="{66600AF8-6E30-44EF-9DF8-EB7D55D10A99}" presName="hierChild2" presStyleCnt="0"/>
      <dgm:spPr/>
    </dgm:pt>
    <dgm:pt modelId="{D136445E-75CB-49E9-AD93-898EF05B1AD6}" type="pres">
      <dgm:prSet presAssocID="{20B82A18-1D81-4BCE-84D4-AF69566F8164}" presName="Name19" presStyleLbl="parChTrans1D2" presStyleIdx="0" presStyleCnt="6"/>
      <dgm:spPr/>
    </dgm:pt>
    <dgm:pt modelId="{30E96951-409D-4922-BBC6-45C754252C87}" type="pres">
      <dgm:prSet presAssocID="{8431DCEB-40A2-42C5-A066-3150AA3B633D}" presName="Name21" presStyleCnt="0"/>
      <dgm:spPr/>
    </dgm:pt>
    <dgm:pt modelId="{91783642-1DC6-434C-8A49-25A15A335717}" type="pres">
      <dgm:prSet presAssocID="{8431DCEB-40A2-42C5-A066-3150AA3B633D}" presName="level2Shape" presStyleLbl="node2" presStyleIdx="0" presStyleCnt="6"/>
      <dgm:spPr/>
    </dgm:pt>
    <dgm:pt modelId="{A31C3E4D-1A12-4E58-9AB4-9137DA0A68DB}" type="pres">
      <dgm:prSet presAssocID="{8431DCEB-40A2-42C5-A066-3150AA3B633D}" presName="hierChild3" presStyleCnt="0"/>
      <dgm:spPr/>
    </dgm:pt>
    <dgm:pt modelId="{A336BAF3-0A3F-42C6-8937-CB4B949CDA3E}" type="pres">
      <dgm:prSet presAssocID="{E64C084F-A87C-47F6-AA81-154CFF085A54}" presName="Name19" presStyleLbl="parChTrans1D2" presStyleIdx="1" presStyleCnt="6"/>
      <dgm:spPr/>
    </dgm:pt>
    <dgm:pt modelId="{C6179EC5-0FA0-41E1-B889-1715B9804BA1}" type="pres">
      <dgm:prSet presAssocID="{270CD39C-DBDF-43B5-AD81-DD4C4BFD9A81}" presName="Name21" presStyleCnt="0"/>
      <dgm:spPr/>
    </dgm:pt>
    <dgm:pt modelId="{59E114D1-CEF0-4B17-B390-21DD4D8355F0}" type="pres">
      <dgm:prSet presAssocID="{270CD39C-DBDF-43B5-AD81-DD4C4BFD9A81}" presName="level2Shape" presStyleLbl="node2" presStyleIdx="1" presStyleCnt="6" custScaleX="106040" custScaleY="102263"/>
      <dgm:spPr/>
    </dgm:pt>
    <dgm:pt modelId="{45794744-F443-49A5-8967-BDBE7BB076BF}" type="pres">
      <dgm:prSet presAssocID="{270CD39C-DBDF-43B5-AD81-DD4C4BFD9A81}" presName="hierChild3" presStyleCnt="0"/>
      <dgm:spPr/>
    </dgm:pt>
    <dgm:pt modelId="{D1F9FC57-790D-4F90-92A3-B2E9FE456E79}" type="pres">
      <dgm:prSet presAssocID="{2993C7FF-B9BF-4C17-9867-5AA0A429508F}" presName="Name19" presStyleLbl="parChTrans1D2" presStyleIdx="2" presStyleCnt="6"/>
      <dgm:spPr/>
    </dgm:pt>
    <dgm:pt modelId="{A2C455F9-F7F8-4C75-931C-462CF6C531CA}" type="pres">
      <dgm:prSet presAssocID="{662DCE13-CDCF-4991-9B56-8A1454DACA90}" presName="Name21" presStyleCnt="0"/>
      <dgm:spPr/>
    </dgm:pt>
    <dgm:pt modelId="{063EE13F-6DAD-4121-ADF8-1BB699B1A55A}" type="pres">
      <dgm:prSet presAssocID="{662DCE13-CDCF-4991-9B56-8A1454DACA90}" presName="level2Shape" presStyleLbl="node2" presStyleIdx="2" presStyleCnt="6"/>
      <dgm:spPr/>
    </dgm:pt>
    <dgm:pt modelId="{FCCA5582-3DE6-4B94-9214-18E76DDF744E}" type="pres">
      <dgm:prSet presAssocID="{662DCE13-CDCF-4991-9B56-8A1454DACA90}" presName="hierChild3" presStyleCnt="0"/>
      <dgm:spPr/>
    </dgm:pt>
    <dgm:pt modelId="{2F525D43-4DC0-4091-90E7-62DB18B6120E}" type="pres">
      <dgm:prSet presAssocID="{E9415DBE-D3BA-4394-A30C-29BD8307810B}" presName="Name19" presStyleLbl="parChTrans1D2" presStyleIdx="3" presStyleCnt="6"/>
      <dgm:spPr/>
    </dgm:pt>
    <dgm:pt modelId="{08F8543F-186E-4B08-98DA-DC30A932A3AB}" type="pres">
      <dgm:prSet presAssocID="{C6FFF017-7388-45D5-B8CD-C09BF4B2F02D}" presName="Name21" presStyleCnt="0"/>
      <dgm:spPr/>
    </dgm:pt>
    <dgm:pt modelId="{38E1BC9A-390D-4D88-A723-06D7D7FDA639}" type="pres">
      <dgm:prSet presAssocID="{C6FFF017-7388-45D5-B8CD-C09BF4B2F02D}" presName="level2Shape" presStyleLbl="node2" presStyleIdx="3" presStyleCnt="6"/>
      <dgm:spPr/>
    </dgm:pt>
    <dgm:pt modelId="{698CE10B-182D-4753-AD23-EA8204F57319}" type="pres">
      <dgm:prSet presAssocID="{C6FFF017-7388-45D5-B8CD-C09BF4B2F02D}" presName="hierChild3" presStyleCnt="0"/>
      <dgm:spPr/>
    </dgm:pt>
    <dgm:pt modelId="{2E01D9CC-7654-4D2D-82AC-CE48D719073F}" type="pres">
      <dgm:prSet presAssocID="{64A67099-9AB7-4AE7-9CAE-5DB86D3EF855}" presName="Name19" presStyleLbl="parChTrans1D2" presStyleIdx="4" presStyleCnt="6"/>
      <dgm:spPr/>
    </dgm:pt>
    <dgm:pt modelId="{75A3EE09-3992-4178-8A43-726232BC41F8}" type="pres">
      <dgm:prSet presAssocID="{0B377EAA-BF11-471A-9C65-62D7F90A6B65}" presName="Name21" presStyleCnt="0"/>
      <dgm:spPr/>
    </dgm:pt>
    <dgm:pt modelId="{285E6BB8-D2D0-4480-8396-6E89B4651539}" type="pres">
      <dgm:prSet presAssocID="{0B377EAA-BF11-471A-9C65-62D7F90A6B65}" presName="level2Shape" presStyleLbl="node2" presStyleIdx="4" presStyleCnt="6"/>
      <dgm:spPr/>
    </dgm:pt>
    <dgm:pt modelId="{D1D65EA2-E4F0-4755-A5EA-5F6DEA10EB36}" type="pres">
      <dgm:prSet presAssocID="{0B377EAA-BF11-471A-9C65-62D7F90A6B65}" presName="hierChild3" presStyleCnt="0"/>
      <dgm:spPr/>
    </dgm:pt>
    <dgm:pt modelId="{A950A513-9B9C-47E6-8FD7-023C3A275723}" type="pres">
      <dgm:prSet presAssocID="{EAAF5BB4-2865-45EC-B81F-B929BD96DB08}" presName="Name19" presStyleLbl="parChTrans1D2" presStyleIdx="5" presStyleCnt="6"/>
      <dgm:spPr/>
    </dgm:pt>
    <dgm:pt modelId="{4877A5F1-C595-4A57-82D7-1BE2094B96B3}" type="pres">
      <dgm:prSet presAssocID="{F03BE994-ABB2-42D4-9A8A-1C00CB79BE40}" presName="Name21" presStyleCnt="0"/>
      <dgm:spPr/>
    </dgm:pt>
    <dgm:pt modelId="{5A1C2F87-E235-424D-A6D6-6FEC10414687}" type="pres">
      <dgm:prSet presAssocID="{F03BE994-ABB2-42D4-9A8A-1C00CB79BE40}" presName="level2Shape" presStyleLbl="node2" presStyleIdx="5" presStyleCnt="6"/>
      <dgm:spPr/>
    </dgm:pt>
    <dgm:pt modelId="{C2F4586B-1352-44A7-8995-7B3FC23B6AB6}" type="pres">
      <dgm:prSet presAssocID="{F03BE994-ABB2-42D4-9A8A-1C00CB79BE40}" presName="hierChild3" presStyleCnt="0"/>
      <dgm:spPr/>
    </dgm:pt>
    <dgm:pt modelId="{54D8FEA9-B682-41AB-9E17-EEA5BA587A79}" type="pres">
      <dgm:prSet presAssocID="{8EF5D132-2705-4379-A09C-BE4E449F2092}" presName="Name19" presStyleLbl="parChTrans1D3" presStyleIdx="0" presStyleCnt="3"/>
      <dgm:spPr/>
    </dgm:pt>
    <dgm:pt modelId="{316E024C-264C-49F3-9A9C-1F6628B72337}" type="pres">
      <dgm:prSet presAssocID="{F475414F-8061-4076-AE83-7ECC2C8F4780}" presName="Name21" presStyleCnt="0"/>
      <dgm:spPr/>
    </dgm:pt>
    <dgm:pt modelId="{DFA57A20-6FAF-4B32-AB31-A4176A581DC9}" type="pres">
      <dgm:prSet presAssocID="{F475414F-8061-4076-AE83-7ECC2C8F4780}" presName="level2Shape" presStyleLbl="node3" presStyleIdx="0" presStyleCnt="3"/>
      <dgm:spPr/>
    </dgm:pt>
    <dgm:pt modelId="{E5501456-3DC6-40CC-880F-C7C5E9C10E7A}" type="pres">
      <dgm:prSet presAssocID="{F475414F-8061-4076-AE83-7ECC2C8F4780}" presName="hierChild3" presStyleCnt="0"/>
      <dgm:spPr/>
    </dgm:pt>
    <dgm:pt modelId="{AC53A330-6632-400A-8051-42E38788D4E6}" type="pres">
      <dgm:prSet presAssocID="{61D9E69B-2031-4B8A-B526-6A562B5C1F4B}" presName="Name19" presStyleLbl="parChTrans1D3" presStyleIdx="1" presStyleCnt="3"/>
      <dgm:spPr/>
    </dgm:pt>
    <dgm:pt modelId="{2DAC175E-CA8F-46C5-91DD-353F2E90E10A}" type="pres">
      <dgm:prSet presAssocID="{EBCAFFB2-96F6-4EAF-BF89-8486D8E7ED18}" presName="Name21" presStyleCnt="0"/>
      <dgm:spPr/>
    </dgm:pt>
    <dgm:pt modelId="{88B29C5D-F2BA-42B8-8340-D2B4E6268E7A}" type="pres">
      <dgm:prSet presAssocID="{EBCAFFB2-96F6-4EAF-BF89-8486D8E7ED18}" presName="level2Shape" presStyleLbl="node3" presStyleIdx="1" presStyleCnt="3"/>
      <dgm:spPr/>
    </dgm:pt>
    <dgm:pt modelId="{3E457142-B752-4B2C-9ED1-851F37A50258}" type="pres">
      <dgm:prSet presAssocID="{EBCAFFB2-96F6-4EAF-BF89-8486D8E7ED18}" presName="hierChild3" presStyleCnt="0"/>
      <dgm:spPr/>
    </dgm:pt>
    <dgm:pt modelId="{6312775A-53B7-4303-AD6E-039A84A42D76}" type="pres">
      <dgm:prSet presAssocID="{D54BC582-5B8A-4585-A66E-5A782510F596}" presName="Name19" presStyleLbl="parChTrans1D3" presStyleIdx="2" presStyleCnt="3"/>
      <dgm:spPr/>
    </dgm:pt>
    <dgm:pt modelId="{F106BF7B-7D37-4D67-B47C-DFDF83F78D8D}" type="pres">
      <dgm:prSet presAssocID="{E77E2865-20B8-48F4-A6F7-C10B14361DC2}" presName="Name21" presStyleCnt="0"/>
      <dgm:spPr/>
    </dgm:pt>
    <dgm:pt modelId="{583D85DF-4762-4A99-958E-BEFD085AFCFD}" type="pres">
      <dgm:prSet presAssocID="{E77E2865-20B8-48F4-A6F7-C10B14361DC2}" presName="level2Shape" presStyleLbl="node3" presStyleIdx="2" presStyleCnt="3"/>
      <dgm:spPr/>
    </dgm:pt>
    <dgm:pt modelId="{47679F28-5257-4056-8F6E-ECE0EE659BD3}" type="pres">
      <dgm:prSet presAssocID="{E77E2865-20B8-48F4-A6F7-C10B14361DC2}" presName="hierChild3" presStyleCnt="0"/>
      <dgm:spPr/>
    </dgm:pt>
    <dgm:pt modelId="{4AE693BD-0DA6-4E0B-B8D3-826CE9F5F003}" type="pres">
      <dgm:prSet presAssocID="{D23E8149-DF63-4418-A3BE-FD229F595AE4}" presName="bgShapesFlow" presStyleCnt="0"/>
      <dgm:spPr/>
    </dgm:pt>
  </dgm:ptLst>
  <dgm:cxnLst>
    <dgm:cxn modelId="{6B759C0F-0097-481A-92F7-0B6A3C636238}" type="presOf" srcId="{E77E2865-20B8-48F4-A6F7-C10B14361DC2}" destId="{583D85DF-4762-4A99-958E-BEFD085AFCFD}" srcOrd="0" destOrd="0" presId="urn:microsoft.com/office/officeart/2005/8/layout/hierarchy6"/>
    <dgm:cxn modelId="{23B97127-8F14-4912-9845-4B6B4979DE65}" srcId="{66600AF8-6E30-44EF-9DF8-EB7D55D10A99}" destId="{662DCE13-CDCF-4991-9B56-8A1454DACA90}" srcOrd="2" destOrd="0" parTransId="{2993C7FF-B9BF-4C17-9867-5AA0A429508F}" sibTransId="{5C0FB0FA-F919-47A6-9311-5AB9541D6135}"/>
    <dgm:cxn modelId="{DDBD082E-0B60-4580-A4AF-9446AE904063}" srcId="{66600AF8-6E30-44EF-9DF8-EB7D55D10A99}" destId="{F03BE994-ABB2-42D4-9A8A-1C00CB79BE40}" srcOrd="5" destOrd="0" parTransId="{EAAF5BB4-2865-45EC-B81F-B929BD96DB08}" sibTransId="{408E05A5-6583-411F-8279-A80060CBB710}"/>
    <dgm:cxn modelId="{CA223B32-1483-426C-BB51-1F9E21EBB555}" srcId="{66600AF8-6E30-44EF-9DF8-EB7D55D10A99}" destId="{C6FFF017-7388-45D5-B8CD-C09BF4B2F02D}" srcOrd="3" destOrd="0" parTransId="{E9415DBE-D3BA-4394-A30C-29BD8307810B}" sibTransId="{15FB89DD-383F-4905-AC1A-F644C07B74BB}"/>
    <dgm:cxn modelId="{319D3839-F33C-439F-BAFB-7C236A239A00}" srcId="{F03BE994-ABB2-42D4-9A8A-1C00CB79BE40}" destId="{EBCAFFB2-96F6-4EAF-BF89-8486D8E7ED18}" srcOrd="1" destOrd="0" parTransId="{61D9E69B-2031-4B8A-B526-6A562B5C1F4B}" sibTransId="{956A94D5-F261-4EBC-B4EE-D909FA688B86}"/>
    <dgm:cxn modelId="{B422C739-92D8-42DB-82D4-70F9904FFD49}" type="presOf" srcId="{E64C084F-A87C-47F6-AA81-154CFF085A54}" destId="{A336BAF3-0A3F-42C6-8937-CB4B949CDA3E}" srcOrd="0" destOrd="0" presId="urn:microsoft.com/office/officeart/2005/8/layout/hierarchy6"/>
    <dgm:cxn modelId="{EEC88B5C-EF20-4CE0-A3FA-09A67F8397F0}" type="presOf" srcId="{64A67099-9AB7-4AE7-9CAE-5DB86D3EF855}" destId="{2E01D9CC-7654-4D2D-82AC-CE48D719073F}" srcOrd="0" destOrd="0" presId="urn:microsoft.com/office/officeart/2005/8/layout/hierarchy6"/>
    <dgm:cxn modelId="{421C0A60-B9FF-430B-9DF1-3317E7F819CB}" srcId="{F03BE994-ABB2-42D4-9A8A-1C00CB79BE40}" destId="{E77E2865-20B8-48F4-A6F7-C10B14361DC2}" srcOrd="2" destOrd="0" parTransId="{D54BC582-5B8A-4585-A66E-5A782510F596}" sibTransId="{F226D1CC-A8FA-4766-AE66-703A100B1A9D}"/>
    <dgm:cxn modelId="{2BACAB4B-8E39-456D-BA0A-5378F7B7A6F9}" type="presOf" srcId="{F475414F-8061-4076-AE83-7ECC2C8F4780}" destId="{DFA57A20-6FAF-4B32-AB31-A4176A581DC9}" srcOrd="0" destOrd="0" presId="urn:microsoft.com/office/officeart/2005/8/layout/hierarchy6"/>
    <dgm:cxn modelId="{AA4D124D-08F2-4905-85C1-FA4EBE48D14A}" type="presOf" srcId="{EBCAFFB2-96F6-4EAF-BF89-8486D8E7ED18}" destId="{88B29C5D-F2BA-42B8-8340-D2B4E6268E7A}" srcOrd="0" destOrd="0" presId="urn:microsoft.com/office/officeart/2005/8/layout/hierarchy6"/>
    <dgm:cxn modelId="{A2989972-69A3-4781-B4DB-D2E6C4616646}" type="presOf" srcId="{8EF5D132-2705-4379-A09C-BE4E449F2092}" destId="{54D8FEA9-B682-41AB-9E17-EEA5BA587A79}" srcOrd="0" destOrd="0" presId="urn:microsoft.com/office/officeart/2005/8/layout/hierarchy6"/>
    <dgm:cxn modelId="{3AEE2279-02B0-47B9-B235-25B5837E314D}" type="presOf" srcId="{270CD39C-DBDF-43B5-AD81-DD4C4BFD9A81}" destId="{59E114D1-CEF0-4B17-B390-21DD4D8355F0}" srcOrd="0" destOrd="0" presId="urn:microsoft.com/office/officeart/2005/8/layout/hierarchy6"/>
    <dgm:cxn modelId="{49389179-A8AD-4EF6-8316-95361C7E3247}" srcId="{D23E8149-DF63-4418-A3BE-FD229F595AE4}" destId="{66600AF8-6E30-44EF-9DF8-EB7D55D10A99}" srcOrd="0" destOrd="0" parTransId="{FE30E2E5-828A-41B9-BD7C-77449C44A97B}" sibTransId="{366CFF12-7F9B-417A-AEB2-D987B6DC5EAA}"/>
    <dgm:cxn modelId="{390D537B-2A12-41B8-A79C-AF9A2B648461}" type="presOf" srcId="{8431DCEB-40A2-42C5-A066-3150AA3B633D}" destId="{91783642-1DC6-434C-8A49-25A15A335717}" srcOrd="0" destOrd="0" presId="urn:microsoft.com/office/officeart/2005/8/layout/hierarchy6"/>
    <dgm:cxn modelId="{733AF87E-F2AB-47BA-B1DF-291B7F16A41A}" type="presOf" srcId="{61D9E69B-2031-4B8A-B526-6A562B5C1F4B}" destId="{AC53A330-6632-400A-8051-42E38788D4E6}" srcOrd="0" destOrd="0" presId="urn:microsoft.com/office/officeart/2005/8/layout/hierarchy6"/>
    <dgm:cxn modelId="{C1BC297F-4725-49C3-8C4C-40084C860F5B}" type="presOf" srcId="{2993C7FF-B9BF-4C17-9867-5AA0A429508F}" destId="{D1F9FC57-790D-4F90-92A3-B2E9FE456E79}" srcOrd="0" destOrd="0" presId="urn:microsoft.com/office/officeart/2005/8/layout/hierarchy6"/>
    <dgm:cxn modelId="{65DF977F-BFDD-4397-85BB-A3262123C56A}" srcId="{66600AF8-6E30-44EF-9DF8-EB7D55D10A99}" destId="{270CD39C-DBDF-43B5-AD81-DD4C4BFD9A81}" srcOrd="1" destOrd="0" parTransId="{E64C084F-A87C-47F6-AA81-154CFF085A54}" sibTransId="{7F73FCE4-529D-4EA1-9DC1-5C992B8580DB}"/>
    <dgm:cxn modelId="{509B4782-5861-414F-A71A-783F82884395}" type="presOf" srcId="{E9415DBE-D3BA-4394-A30C-29BD8307810B}" destId="{2F525D43-4DC0-4091-90E7-62DB18B6120E}" srcOrd="0" destOrd="0" presId="urn:microsoft.com/office/officeart/2005/8/layout/hierarchy6"/>
    <dgm:cxn modelId="{9C98498E-1184-4722-8B56-34F56128D4E1}" srcId="{66600AF8-6E30-44EF-9DF8-EB7D55D10A99}" destId="{8431DCEB-40A2-42C5-A066-3150AA3B633D}" srcOrd="0" destOrd="0" parTransId="{20B82A18-1D81-4BCE-84D4-AF69566F8164}" sibTransId="{4380FF77-A93C-4002-AF86-F54BCFDAAB46}"/>
    <dgm:cxn modelId="{9B426E9B-3992-4D65-938D-91BA0C2ADF9D}" type="presOf" srcId="{20B82A18-1D81-4BCE-84D4-AF69566F8164}" destId="{D136445E-75CB-49E9-AD93-898EF05B1AD6}" srcOrd="0" destOrd="0" presId="urn:microsoft.com/office/officeart/2005/8/layout/hierarchy6"/>
    <dgm:cxn modelId="{0EFD33A9-0A62-4EA6-8B93-220A327F4612}" type="presOf" srcId="{662DCE13-CDCF-4991-9B56-8A1454DACA90}" destId="{063EE13F-6DAD-4121-ADF8-1BB699B1A55A}" srcOrd="0" destOrd="0" presId="urn:microsoft.com/office/officeart/2005/8/layout/hierarchy6"/>
    <dgm:cxn modelId="{3A70BCAD-B80B-4794-AA28-B6DB4665BF6C}" type="presOf" srcId="{D54BC582-5B8A-4585-A66E-5A782510F596}" destId="{6312775A-53B7-4303-AD6E-039A84A42D76}" srcOrd="0" destOrd="0" presId="urn:microsoft.com/office/officeart/2005/8/layout/hierarchy6"/>
    <dgm:cxn modelId="{224924AE-CBE5-46E6-A885-68D35B7B6925}" type="presOf" srcId="{66600AF8-6E30-44EF-9DF8-EB7D55D10A99}" destId="{FDBC4613-CF74-4C28-90E2-286C799E36B6}" srcOrd="0" destOrd="0" presId="urn:microsoft.com/office/officeart/2005/8/layout/hierarchy6"/>
    <dgm:cxn modelId="{72C20EB7-0A98-4253-B098-ED2EE9547ADD}" type="presOf" srcId="{D23E8149-DF63-4418-A3BE-FD229F595AE4}" destId="{E27336E1-C365-4C3A-9A80-77AC2D4906F2}" srcOrd="0" destOrd="0" presId="urn:microsoft.com/office/officeart/2005/8/layout/hierarchy6"/>
    <dgm:cxn modelId="{D5FA2ACB-D426-4E52-B3C3-E0F656571D3A}" type="presOf" srcId="{0B377EAA-BF11-471A-9C65-62D7F90A6B65}" destId="{285E6BB8-D2D0-4480-8396-6E89B4651539}" srcOrd="0" destOrd="0" presId="urn:microsoft.com/office/officeart/2005/8/layout/hierarchy6"/>
    <dgm:cxn modelId="{8891ABCB-FB69-49AE-868F-176840D57243}" type="presOf" srcId="{F03BE994-ABB2-42D4-9A8A-1C00CB79BE40}" destId="{5A1C2F87-E235-424D-A6D6-6FEC10414687}" srcOrd="0" destOrd="0" presId="urn:microsoft.com/office/officeart/2005/8/layout/hierarchy6"/>
    <dgm:cxn modelId="{FB25CACE-BBD4-4AB8-B8A7-31C14E492A89}" srcId="{F03BE994-ABB2-42D4-9A8A-1C00CB79BE40}" destId="{F475414F-8061-4076-AE83-7ECC2C8F4780}" srcOrd="0" destOrd="0" parTransId="{8EF5D132-2705-4379-A09C-BE4E449F2092}" sibTransId="{00DC03C6-5BD6-4A27-9B7D-60B4B7EEB993}"/>
    <dgm:cxn modelId="{88D5C0DA-4292-4249-90DA-6B2744ADCB15}" type="presOf" srcId="{EAAF5BB4-2865-45EC-B81F-B929BD96DB08}" destId="{A950A513-9B9C-47E6-8FD7-023C3A275723}" srcOrd="0" destOrd="0" presId="urn:microsoft.com/office/officeart/2005/8/layout/hierarchy6"/>
    <dgm:cxn modelId="{59292FE7-74D5-44A2-A400-CB55F32035D0}" type="presOf" srcId="{C6FFF017-7388-45D5-B8CD-C09BF4B2F02D}" destId="{38E1BC9A-390D-4D88-A723-06D7D7FDA639}" srcOrd="0" destOrd="0" presId="urn:microsoft.com/office/officeart/2005/8/layout/hierarchy6"/>
    <dgm:cxn modelId="{635387FD-CE98-4EF8-AE1E-844BAFCE8385}" srcId="{66600AF8-6E30-44EF-9DF8-EB7D55D10A99}" destId="{0B377EAA-BF11-471A-9C65-62D7F90A6B65}" srcOrd="4" destOrd="0" parTransId="{64A67099-9AB7-4AE7-9CAE-5DB86D3EF855}" sibTransId="{99AE5DF2-6937-4976-8BA5-1F277CD0D0DD}"/>
    <dgm:cxn modelId="{E200096F-73C5-4FDC-98C5-F3F8C6E44324}" type="presParOf" srcId="{E27336E1-C365-4C3A-9A80-77AC2D4906F2}" destId="{4A4A1481-E8BA-4D97-BA44-61D9C3018CE9}" srcOrd="0" destOrd="0" presId="urn:microsoft.com/office/officeart/2005/8/layout/hierarchy6"/>
    <dgm:cxn modelId="{D26E60B4-BF6B-4927-994E-041E568E40E3}" type="presParOf" srcId="{4A4A1481-E8BA-4D97-BA44-61D9C3018CE9}" destId="{8794A046-C41C-44A9-ABF4-6A56B1740BDD}" srcOrd="0" destOrd="0" presId="urn:microsoft.com/office/officeart/2005/8/layout/hierarchy6"/>
    <dgm:cxn modelId="{0A2AB09B-313B-4CBF-9767-252D6979AC4E}" type="presParOf" srcId="{8794A046-C41C-44A9-ABF4-6A56B1740BDD}" destId="{C58CE088-C55E-48FE-A41E-99FF5E26BF76}" srcOrd="0" destOrd="0" presId="urn:microsoft.com/office/officeart/2005/8/layout/hierarchy6"/>
    <dgm:cxn modelId="{A8E6DA83-FB47-4490-B043-CF1A5DEE368F}" type="presParOf" srcId="{C58CE088-C55E-48FE-A41E-99FF5E26BF76}" destId="{FDBC4613-CF74-4C28-90E2-286C799E36B6}" srcOrd="0" destOrd="0" presId="urn:microsoft.com/office/officeart/2005/8/layout/hierarchy6"/>
    <dgm:cxn modelId="{FB2B0565-5053-433C-8B02-5541D47D64D2}" type="presParOf" srcId="{C58CE088-C55E-48FE-A41E-99FF5E26BF76}" destId="{58A807DE-6D74-4DF3-9603-6465889609B2}" srcOrd="1" destOrd="0" presId="urn:microsoft.com/office/officeart/2005/8/layout/hierarchy6"/>
    <dgm:cxn modelId="{00D9C942-5526-44BF-A5BC-C7FA50FE4627}" type="presParOf" srcId="{58A807DE-6D74-4DF3-9603-6465889609B2}" destId="{D136445E-75CB-49E9-AD93-898EF05B1AD6}" srcOrd="0" destOrd="0" presId="urn:microsoft.com/office/officeart/2005/8/layout/hierarchy6"/>
    <dgm:cxn modelId="{F9DCA03B-BF0C-46A2-A4ED-A26F8415AEBC}" type="presParOf" srcId="{58A807DE-6D74-4DF3-9603-6465889609B2}" destId="{30E96951-409D-4922-BBC6-45C754252C87}" srcOrd="1" destOrd="0" presId="urn:microsoft.com/office/officeart/2005/8/layout/hierarchy6"/>
    <dgm:cxn modelId="{7A4FA768-2419-4247-B4A7-628BE8121606}" type="presParOf" srcId="{30E96951-409D-4922-BBC6-45C754252C87}" destId="{91783642-1DC6-434C-8A49-25A15A335717}" srcOrd="0" destOrd="0" presId="urn:microsoft.com/office/officeart/2005/8/layout/hierarchy6"/>
    <dgm:cxn modelId="{A41307E4-986B-4FD1-A884-D18F8AF1B614}" type="presParOf" srcId="{30E96951-409D-4922-BBC6-45C754252C87}" destId="{A31C3E4D-1A12-4E58-9AB4-9137DA0A68DB}" srcOrd="1" destOrd="0" presId="urn:microsoft.com/office/officeart/2005/8/layout/hierarchy6"/>
    <dgm:cxn modelId="{50C10611-3C74-4DF7-8F99-FA417339B1C7}" type="presParOf" srcId="{58A807DE-6D74-4DF3-9603-6465889609B2}" destId="{A336BAF3-0A3F-42C6-8937-CB4B949CDA3E}" srcOrd="2" destOrd="0" presId="urn:microsoft.com/office/officeart/2005/8/layout/hierarchy6"/>
    <dgm:cxn modelId="{1BABDEEF-94B0-4B18-902B-B118AE417900}" type="presParOf" srcId="{58A807DE-6D74-4DF3-9603-6465889609B2}" destId="{C6179EC5-0FA0-41E1-B889-1715B9804BA1}" srcOrd="3" destOrd="0" presId="urn:microsoft.com/office/officeart/2005/8/layout/hierarchy6"/>
    <dgm:cxn modelId="{AE8847EE-BD0A-463C-85CD-62FDCE72100E}" type="presParOf" srcId="{C6179EC5-0FA0-41E1-B889-1715B9804BA1}" destId="{59E114D1-CEF0-4B17-B390-21DD4D8355F0}" srcOrd="0" destOrd="0" presId="urn:microsoft.com/office/officeart/2005/8/layout/hierarchy6"/>
    <dgm:cxn modelId="{1EDC340A-E59D-4D1E-9F53-F14A267072E2}" type="presParOf" srcId="{C6179EC5-0FA0-41E1-B889-1715B9804BA1}" destId="{45794744-F443-49A5-8967-BDBE7BB076BF}" srcOrd="1" destOrd="0" presId="urn:microsoft.com/office/officeart/2005/8/layout/hierarchy6"/>
    <dgm:cxn modelId="{487B8D10-5B9A-40BE-9881-8EA3DA5F3D0E}" type="presParOf" srcId="{58A807DE-6D74-4DF3-9603-6465889609B2}" destId="{D1F9FC57-790D-4F90-92A3-B2E9FE456E79}" srcOrd="4" destOrd="0" presId="urn:microsoft.com/office/officeart/2005/8/layout/hierarchy6"/>
    <dgm:cxn modelId="{D17045C7-73C3-475F-A4D9-A9C11ADE5832}" type="presParOf" srcId="{58A807DE-6D74-4DF3-9603-6465889609B2}" destId="{A2C455F9-F7F8-4C75-931C-462CF6C531CA}" srcOrd="5" destOrd="0" presId="urn:microsoft.com/office/officeart/2005/8/layout/hierarchy6"/>
    <dgm:cxn modelId="{61C1384B-80BA-4403-9649-A9BA8107D0EA}" type="presParOf" srcId="{A2C455F9-F7F8-4C75-931C-462CF6C531CA}" destId="{063EE13F-6DAD-4121-ADF8-1BB699B1A55A}" srcOrd="0" destOrd="0" presId="urn:microsoft.com/office/officeart/2005/8/layout/hierarchy6"/>
    <dgm:cxn modelId="{03970A43-7A12-4CEE-875B-69733C874291}" type="presParOf" srcId="{A2C455F9-F7F8-4C75-931C-462CF6C531CA}" destId="{FCCA5582-3DE6-4B94-9214-18E76DDF744E}" srcOrd="1" destOrd="0" presId="urn:microsoft.com/office/officeart/2005/8/layout/hierarchy6"/>
    <dgm:cxn modelId="{5D695528-8902-4179-AA6B-796D735BF115}" type="presParOf" srcId="{58A807DE-6D74-4DF3-9603-6465889609B2}" destId="{2F525D43-4DC0-4091-90E7-62DB18B6120E}" srcOrd="6" destOrd="0" presId="urn:microsoft.com/office/officeart/2005/8/layout/hierarchy6"/>
    <dgm:cxn modelId="{E66295D1-429D-4EE5-A5DD-EB36502F673A}" type="presParOf" srcId="{58A807DE-6D74-4DF3-9603-6465889609B2}" destId="{08F8543F-186E-4B08-98DA-DC30A932A3AB}" srcOrd="7" destOrd="0" presId="urn:microsoft.com/office/officeart/2005/8/layout/hierarchy6"/>
    <dgm:cxn modelId="{98E5BC9E-BEEF-4E27-8079-228DCDCBF361}" type="presParOf" srcId="{08F8543F-186E-4B08-98DA-DC30A932A3AB}" destId="{38E1BC9A-390D-4D88-A723-06D7D7FDA639}" srcOrd="0" destOrd="0" presId="urn:microsoft.com/office/officeart/2005/8/layout/hierarchy6"/>
    <dgm:cxn modelId="{CD5F4BFB-74E2-4FE3-9437-9337BA9D5E38}" type="presParOf" srcId="{08F8543F-186E-4B08-98DA-DC30A932A3AB}" destId="{698CE10B-182D-4753-AD23-EA8204F57319}" srcOrd="1" destOrd="0" presId="urn:microsoft.com/office/officeart/2005/8/layout/hierarchy6"/>
    <dgm:cxn modelId="{2E1035FC-08CF-4C1E-8F89-12958057FEBF}" type="presParOf" srcId="{58A807DE-6D74-4DF3-9603-6465889609B2}" destId="{2E01D9CC-7654-4D2D-82AC-CE48D719073F}" srcOrd="8" destOrd="0" presId="urn:microsoft.com/office/officeart/2005/8/layout/hierarchy6"/>
    <dgm:cxn modelId="{D74905C1-2BB4-4B43-A3BC-134D54CD17EC}" type="presParOf" srcId="{58A807DE-6D74-4DF3-9603-6465889609B2}" destId="{75A3EE09-3992-4178-8A43-726232BC41F8}" srcOrd="9" destOrd="0" presId="urn:microsoft.com/office/officeart/2005/8/layout/hierarchy6"/>
    <dgm:cxn modelId="{5B6810CC-699D-4674-AFC0-4B675CE064AA}" type="presParOf" srcId="{75A3EE09-3992-4178-8A43-726232BC41F8}" destId="{285E6BB8-D2D0-4480-8396-6E89B4651539}" srcOrd="0" destOrd="0" presId="urn:microsoft.com/office/officeart/2005/8/layout/hierarchy6"/>
    <dgm:cxn modelId="{0644C619-4EE6-4E29-A176-FBBC81700101}" type="presParOf" srcId="{75A3EE09-3992-4178-8A43-726232BC41F8}" destId="{D1D65EA2-E4F0-4755-A5EA-5F6DEA10EB36}" srcOrd="1" destOrd="0" presId="urn:microsoft.com/office/officeart/2005/8/layout/hierarchy6"/>
    <dgm:cxn modelId="{E9805A10-D007-464E-B988-321907F9AFE8}" type="presParOf" srcId="{58A807DE-6D74-4DF3-9603-6465889609B2}" destId="{A950A513-9B9C-47E6-8FD7-023C3A275723}" srcOrd="10" destOrd="0" presId="urn:microsoft.com/office/officeart/2005/8/layout/hierarchy6"/>
    <dgm:cxn modelId="{D35B8600-FECC-4E07-BD25-C402536F3305}" type="presParOf" srcId="{58A807DE-6D74-4DF3-9603-6465889609B2}" destId="{4877A5F1-C595-4A57-82D7-1BE2094B96B3}" srcOrd="11" destOrd="0" presId="urn:microsoft.com/office/officeart/2005/8/layout/hierarchy6"/>
    <dgm:cxn modelId="{9BDC75B3-F41A-4E2E-B1FF-989EDCE9D245}" type="presParOf" srcId="{4877A5F1-C595-4A57-82D7-1BE2094B96B3}" destId="{5A1C2F87-E235-424D-A6D6-6FEC10414687}" srcOrd="0" destOrd="0" presId="urn:microsoft.com/office/officeart/2005/8/layout/hierarchy6"/>
    <dgm:cxn modelId="{4541DFD7-8FD4-416E-A341-C80062914D0F}" type="presParOf" srcId="{4877A5F1-C595-4A57-82D7-1BE2094B96B3}" destId="{C2F4586B-1352-44A7-8995-7B3FC23B6AB6}" srcOrd="1" destOrd="0" presId="urn:microsoft.com/office/officeart/2005/8/layout/hierarchy6"/>
    <dgm:cxn modelId="{DBAA6096-80F6-4E21-A746-32199ED571CA}" type="presParOf" srcId="{C2F4586B-1352-44A7-8995-7B3FC23B6AB6}" destId="{54D8FEA9-B682-41AB-9E17-EEA5BA587A79}" srcOrd="0" destOrd="0" presId="urn:microsoft.com/office/officeart/2005/8/layout/hierarchy6"/>
    <dgm:cxn modelId="{613C724E-B029-427C-8531-CFB13B04014C}" type="presParOf" srcId="{C2F4586B-1352-44A7-8995-7B3FC23B6AB6}" destId="{316E024C-264C-49F3-9A9C-1F6628B72337}" srcOrd="1" destOrd="0" presId="urn:microsoft.com/office/officeart/2005/8/layout/hierarchy6"/>
    <dgm:cxn modelId="{027F75F3-873C-48A4-B4F3-AB59C5437651}" type="presParOf" srcId="{316E024C-264C-49F3-9A9C-1F6628B72337}" destId="{DFA57A20-6FAF-4B32-AB31-A4176A581DC9}" srcOrd="0" destOrd="0" presId="urn:microsoft.com/office/officeart/2005/8/layout/hierarchy6"/>
    <dgm:cxn modelId="{E1BDDEB2-4111-4C30-8C5D-649DACD5A580}" type="presParOf" srcId="{316E024C-264C-49F3-9A9C-1F6628B72337}" destId="{E5501456-3DC6-40CC-880F-C7C5E9C10E7A}" srcOrd="1" destOrd="0" presId="urn:microsoft.com/office/officeart/2005/8/layout/hierarchy6"/>
    <dgm:cxn modelId="{167416C4-039C-4AE9-9635-DBC5053CB48B}" type="presParOf" srcId="{C2F4586B-1352-44A7-8995-7B3FC23B6AB6}" destId="{AC53A330-6632-400A-8051-42E38788D4E6}" srcOrd="2" destOrd="0" presId="urn:microsoft.com/office/officeart/2005/8/layout/hierarchy6"/>
    <dgm:cxn modelId="{79406032-41A3-43E2-ACEF-9ADBB70A7443}" type="presParOf" srcId="{C2F4586B-1352-44A7-8995-7B3FC23B6AB6}" destId="{2DAC175E-CA8F-46C5-91DD-353F2E90E10A}" srcOrd="3" destOrd="0" presId="urn:microsoft.com/office/officeart/2005/8/layout/hierarchy6"/>
    <dgm:cxn modelId="{6B28296C-3A2B-43B3-ACBD-DE7BFB497515}" type="presParOf" srcId="{2DAC175E-CA8F-46C5-91DD-353F2E90E10A}" destId="{88B29C5D-F2BA-42B8-8340-D2B4E6268E7A}" srcOrd="0" destOrd="0" presId="urn:microsoft.com/office/officeart/2005/8/layout/hierarchy6"/>
    <dgm:cxn modelId="{02815260-9836-456E-B574-2B86EA64F3C5}" type="presParOf" srcId="{2DAC175E-CA8F-46C5-91DD-353F2E90E10A}" destId="{3E457142-B752-4B2C-9ED1-851F37A50258}" srcOrd="1" destOrd="0" presId="urn:microsoft.com/office/officeart/2005/8/layout/hierarchy6"/>
    <dgm:cxn modelId="{EA2614C1-C427-4E8A-AFBC-6F764192B98B}" type="presParOf" srcId="{C2F4586B-1352-44A7-8995-7B3FC23B6AB6}" destId="{6312775A-53B7-4303-AD6E-039A84A42D76}" srcOrd="4" destOrd="0" presId="urn:microsoft.com/office/officeart/2005/8/layout/hierarchy6"/>
    <dgm:cxn modelId="{176DC9BD-B00F-466C-8406-11A4A5420F77}" type="presParOf" srcId="{C2F4586B-1352-44A7-8995-7B3FC23B6AB6}" destId="{F106BF7B-7D37-4D67-B47C-DFDF83F78D8D}" srcOrd="5" destOrd="0" presId="urn:microsoft.com/office/officeart/2005/8/layout/hierarchy6"/>
    <dgm:cxn modelId="{63CB633A-9C4D-40DE-9711-26B0504F4C14}" type="presParOf" srcId="{F106BF7B-7D37-4D67-B47C-DFDF83F78D8D}" destId="{583D85DF-4762-4A99-958E-BEFD085AFCFD}" srcOrd="0" destOrd="0" presId="urn:microsoft.com/office/officeart/2005/8/layout/hierarchy6"/>
    <dgm:cxn modelId="{7820DF45-5F56-4FB2-9467-3DBFCD293BBF}" type="presParOf" srcId="{F106BF7B-7D37-4D67-B47C-DFDF83F78D8D}" destId="{47679F28-5257-4056-8F6E-ECE0EE659BD3}" srcOrd="1" destOrd="0" presId="urn:microsoft.com/office/officeart/2005/8/layout/hierarchy6"/>
    <dgm:cxn modelId="{5FC126BE-279C-41DB-B30D-75DC313ADE48}" type="presParOf" srcId="{E27336E1-C365-4C3A-9A80-77AC2D4906F2}" destId="{4AE693BD-0DA6-4E0B-B8D3-826CE9F5F003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BC4613-CF74-4C28-90E2-286C799E36B6}">
      <dsp:nvSpPr>
        <dsp:cNvPr id="0" name=""/>
        <dsp:cNvSpPr/>
      </dsp:nvSpPr>
      <dsp:spPr>
        <a:xfrm>
          <a:off x="4263956" y="1601698"/>
          <a:ext cx="1298838" cy="865892"/>
        </a:xfrm>
        <a:prstGeom prst="roundRect">
          <a:avLst>
            <a:gd name="adj" fmla="val 10000"/>
          </a:avLst>
        </a:prstGeom>
        <a:solidFill>
          <a:schemeClr val="tx2">
            <a:lumMod val="50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1" i="0" kern="1200" dirty="0">
              <a:latin typeface="Calibri" panose="020F0502020204030204" pitchFamily="34" charset="0"/>
              <a:cs typeface="Calibri" panose="020F0502020204030204" pitchFamily="34" charset="0"/>
            </a:rPr>
            <a:t>EVENT LOGS</a:t>
          </a:r>
          <a:endParaRPr lang="en-US" sz="19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289317" y="1627059"/>
        <a:ext cx="1248116" cy="815170"/>
      </dsp:txXfrm>
    </dsp:sp>
    <dsp:sp modelId="{D136445E-75CB-49E9-AD93-898EF05B1AD6}">
      <dsp:nvSpPr>
        <dsp:cNvPr id="0" name=""/>
        <dsp:cNvSpPr/>
      </dsp:nvSpPr>
      <dsp:spPr>
        <a:xfrm>
          <a:off x="652926" y="2467591"/>
          <a:ext cx="4260449" cy="346356"/>
        </a:xfrm>
        <a:custGeom>
          <a:avLst/>
          <a:gdLst/>
          <a:ahLst/>
          <a:cxnLst/>
          <a:rect l="0" t="0" r="0" b="0"/>
          <a:pathLst>
            <a:path>
              <a:moveTo>
                <a:pt x="4260449" y="0"/>
              </a:moveTo>
              <a:lnTo>
                <a:pt x="4260449" y="173178"/>
              </a:lnTo>
              <a:lnTo>
                <a:pt x="0" y="173178"/>
              </a:lnTo>
              <a:lnTo>
                <a:pt x="0" y="346356"/>
              </a:lnTo>
            </a:path>
          </a:pathLst>
        </a:custGeom>
        <a:noFill/>
        <a:ln w="15875" cap="rnd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783642-1DC6-434C-8A49-25A15A335717}">
      <dsp:nvSpPr>
        <dsp:cNvPr id="0" name=""/>
        <dsp:cNvSpPr/>
      </dsp:nvSpPr>
      <dsp:spPr>
        <a:xfrm>
          <a:off x="3507" y="2813947"/>
          <a:ext cx="1298838" cy="865892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Calibri" panose="020F0502020204030204" pitchFamily="34" charset="0"/>
              <a:cs typeface="Calibri" panose="020F0502020204030204" pitchFamily="34" charset="0"/>
            </a:rPr>
            <a:t>AIT logs</a:t>
          </a:r>
          <a:endParaRPr lang="en-US" sz="18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8868" y="2839308"/>
        <a:ext cx="1248116" cy="815170"/>
      </dsp:txXfrm>
    </dsp:sp>
    <dsp:sp modelId="{A336BAF3-0A3F-42C6-8937-CB4B949CDA3E}">
      <dsp:nvSpPr>
        <dsp:cNvPr id="0" name=""/>
        <dsp:cNvSpPr/>
      </dsp:nvSpPr>
      <dsp:spPr>
        <a:xfrm>
          <a:off x="2380641" y="2467591"/>
          <a:ext cx="2532734" cy="346356"/>
        </a:xfrm>
        <a:custGeom>
          <a:avLst/>
          <a:gdLst/>
          <a:ahLst/>
          <a:cxnLst/>
          <a:rect l="0" t="0" r="0" b="0"/>
          <a:pathLst>
            <a:path>
              <a:moveTo>
                <a:pt x="2532734" y="0"/>
              </a:moveTo>
              <a:lnTo>
                <a:pt x="2532734" y="173178"/>
              </a:lnTo>
              <a:lnTo>
                <a:pt x="0" y="173178"/>
              </a:lnTo>
              <a:lnTo>
                <a:pt x="0" y="346356"/>
              </a:lnTo>
            </a:path>
          </a:pathLst>
        </a:custGeom>
        <a:noFill/>
        <a:ln w="15875" cap="rnd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E114D1-CEF0-4B17-B390-21DD4D8355F0}">
      <dsp:nvSpPr>
        <dsp:cNvPr id="0" name=""/>
        <dsp:cNvSpPr/>
      </dsp:nvSpPr>
      <dsp:spPr>
        <a:xfrm>
          <a:off x="1691997" y="2813947"/>
          <a:ext cx="1377288" cy="885487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alibri" panose="020F0502020204030204" pitchFamily="34" charset="0"/>
              <a:cs typeface="Calibri" panose="020F0502020204030204" pitchFamily="34" charset="0"/>
            </a:rPr>
            <a:t>BETH dataset</a:t>
          </a:r>
        </a:p>
      </dsp:txBody>
      <dsp:txXfrm>
        <a:off x="1717932" y="2839882"/>
        <a:ext cx="1325418" cy="833617"/>
      </dsp:txXfrm>
    </dsp:sp>
    <dsp:sp modelId="{D1F9FC57-790D-4F90-92A3-B2E9FE456E79}">
      <dsp:nvSpPr>
        <dsp:cNvPr id="0" name=""/>
        <dsp:cNvSpPr/>
      </dsp:nvSpPr>
      <dsp:spPr>
        <a:xfrm>
          <a:off x="4108355" y="2467591"/>
          <a:ext cx="805019" cy="346356"/>
        </a:xfrm>
        <a:custGeom>
          <a:avLst/>
          <a:gdLst/>
          <a:ahLst/>
          <a:cxnLst/>
          <a:rect l="0" t="0" r="0" b="0"/>
          <a:pathLst>
            <a:path>
              <a:moveTo>
                <a:pt x="805019" y="0"/>
              </a:moveTo>
              <a:lnTo>
                <a:pt x="805019" y="173178"/>
              </a:lnTo>
              <a:lnTo>
                <a:pt x="0" y="173178"/>
              </a:lnTo>
              <a:lnTo>
                <a:pt x="0" y="346356"/>
              </a:lnTo>
            </a:path>
          </a:pathLst>
        </a:custGeom>
        <a:noFill/>
        <a:ln w="15875" cap="rnd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3EE13F-6DAD-4121-ADF8-1BB699B1A55A}">
      <dsp:nvSpPr>
        <dsp:cNvPr id="0" name=""/>
        <dsp:cNvSpPr/>
      </dsp:nvSpPr>
      <dsp:spPr>
        <a:xfrm>
          <a:off x="3458936" y="2813947"/>
          <a:ext cx="1298838" cy="865892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latin typeface="Calibri" panose="020F0502020204030204" pitchFamily="34" charset="0"/>
              <a:cs typeface="Calibri" panose="020F0502020204030204" pitchFamily="34" charset="0"/>
            </a:rPr>
            <a:t>Service attack logs</a:t>
          </a:r>
          <a:endParaRPr lang="en-US" sz="19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484297" y="2839308"/>
        <a:ext cx="1248116" cy="815170"/>
      </dsp:txXfrm>
    </dsp:sp>
    <dsp:sp modelId="{2F525D43-4DC0-4091-90E7-62DB18B6120E}">
      <dsp:nvSpPr>
        <dsp:cNvPr id="0" name=""/>
        <dsp:cNvSpPr/>
      </dsp:nvSpPr>
      <dsp:spPr>
        <a:xfrm>
          <a:off x="4913375" y="2467591"/>
          <a:ext cx="883469" cy="3463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178"/>
              </a:lnTo>
              <a:lnTo>
                <a:pt x="883469" y="173178"/>
              </a:lnTo>
              <a:lnTo>
                <a:pt x="883469" y="346356"/>
              </a:lnTo>
            </a:path>
          </a:pathLst>
        </a:custGeom>
        <a:noFill/>
        <a:ln w="15875" cap="rnd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E1BC9A-390D-4D88-A723-06D7D7FDA639}">
      <dsp:nvSpPr>
        <dsp:cNvPr id="0" name=""/>
        <dsp:cNvSpPr/>
      </dsp:nvSpPr>
      <dsp:spPr>
        <a:xfrm>
          <a:off x="5147426" y="2813947"/>
          <a:ext cx="1298838" cy="865892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latin typeface="Calibri" panose="020F0502020204030204" pitchFamily="34" charset="0"/>
              <a:cs typeface="Calibri" panose="020F0502020204030204" pitchFamily="34" charset="0"/>
            </a:rPr>
            <a:t>IIS logs</a:t>
          </a:r>
          <a:endParaRPr lang="en-US" sz="19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172787" y="2839308"/>
        <a:ext cx="1248116" cy="815170"/>
      </dsp:txXfrm>
    </dsp:sp>
    <dsp:sp modelId="{2E01D9CC-7654-4D2D-82AC-CE48D719073F}">
      <dsp:nvSpPr>
        <dsp:cNvPr id="0" name=""/>
        <dsp:cNvSpPr/>
      </dsp:nvSpPr>
      <dsp:spPr>
        <a:xfrm>
          <a:off x="4913375" y="2467591"/>
          <a:ext cx="2571959" cy="3463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178"/>
              </a:lnTo>
              <a:lnTo>
                <a:pt x="2571959" y="173178"/>
              </a:lnTo>
              <a:lnTo>
                <a:pt x="2571959" y="346356"/>
              </a:lnTo>
            </a:path>
          </a:pathLst>
        </a:custGeom>
        <a:noFill/>
        <a:ln w="15875" cap="rnd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5E6BB8-D2D0-4480-8396-6E89B4651539}">
      <dsp:nvSpPr>
        <dsp:cNvPr id="0" name=""/>
        <dsp:cNvSpPr/>
      </dsp:nvSpPr>
      <dsp:spPr>
        <a:xfrm>
          <a:off x="6835915" y="2813947"/>
          <a:ext cx="1298838" cy="865892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latin typeface="Calibri" panose="020F0502020204030204" pitchFamily="34" charset="0"/>
              <a:cs typeface="Calibri" panose="020F0502020204030204" pitchFamily="34" charset="0"/>
            </a:rPr>
            <a:t>Security event logs</a:t>
          </a:r>
          <a:endParaRPr lang="en-US" sz="19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6861276" y="2839308"/>
        <a:ext cx="1248116" cy="815170"/>
      </dsp:txXfrm>
    </dsp:sp>
    <dsp:sp modelId="{A950A513-9B9C-47E6-8FD7-023C3A275723}">
      <dsp:nvSpPr>
        <dsp:cNvPr id="0" name=""/>
        <dsp:cNvSpPr/>
      </dsp:nvSpPr>
      <dsp:spPr>
        <a:xfrm>
          <a:off x="4913375" y="2467591"/>
          <a:ext cx="4260449" cy="3463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178"/>
              </a:lnTo>
              <a:lnTo>
                <a:pt x="4260449" y="173178"/>
              </a:lnTo>
              <a:lnTo>
                <a:pt x="4260449" y="346356"/>
              </a:lnTo>
            </a:path>
          </a:pathLst>
        </a:custGeom>
        <a:noFill/>
        <a:ln w="15875" cap="rnd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1C2F87-E235-424D-A6D6-6FEC10414687}">
      <dsp:nvSpPr>
        <dsp:cNvPr id="0" name=""/>
        <dsp:cNvSpPr/>
      </dsp:nvSpPr>
      <dsp:spPr>
        <a:xfrm>
          <a:off x="8524405" y="2813947"/>
          <a:ext cx="1298838" cy="865892"/>
        </a:xfrm>
        <a:prstGeom prst="roundRect">
          <a:avLst>
            <a:gd name="adj" fmla="val 10000"/>
          </a:avLst>
        </a:prstGeom>
        <a:solidFill>
          <a:srgbClr val="195481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latin typeface="Calibri" panose="020F0502020204030204" pitchFamily="34" charset="0"/>
              <a:cs typeface="Calibri" panose="020F0502020204030204" pitchFamily="34" charset="0"/>
            </a:rPr>
            <a:t>Pwnspoof logs</a:t>
          </a:r>
        </a:p>
      </dsp:txBody>
      <dsp:txXfrm>
        <a:off x="8549766" y="2839308"/>
        <a:ext cx="1248116" cy="815170"/>
      </dsp:txXfrm>
    </dsp:sp>
    <dsp:sp modelId="{54D8FEA9-B682-41AB-9E17-EEA5BA587A79}">
      <dsp:nvSpPr>
        <dsp:cNvPr id="0" name=""/>
        <dsp:cNvSpPr/>
      </dsp:nvSpPr>
      <dsp:spPr>
        <a:xfrm>
          <a:off x="7485335" y="3679840"/>
          <a:ext cx="1688489" cy="346356"/>
        </a:xfrm>
        <a:custGeom>
          <a:avLst/>
          <a:gdLst/>
          <a:ahLst/>
          <a:cxnLst/>
          <a:rect l="0" t="0" r="0" b="0"/>
          <a:pathLst>
            <a:path>
              <a:moveTo>
                <a:pt x="1688489" y="0"/>
              </a:moveTo>
              <a:lnTo>
                <a:pt x="1688489" y="173178"/>
              </a:lnTo>
              <a:lnTo>
                <a:pt x="0" y="173178"/>
              </a:lnTo>
              <a:lnTo>
                <a:pt x="0" y="346356"/>
              </a:lnTo>
            </a:path>
          </a:pathLst>
        </a:custGeom>
        <a:noFill/>
        <a:ln w="15875" cap="rnd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A57A20-6FAF-4B32-AB31-A4176A581DC9}">
      <dsp:nvSpPr>
        <dsp:cNvPr id="0" name=""/>
        <dsp:cNvSpPr/>
      </dsp:nvSpPr>
      <dsp:spPr>
        <a:xfrm>
          <a:off x="6835915" y="4026196"/>
          <a:ext cx="1298838" cy="865892"/>
        </a:xfrm>
        <a:prstGeom prst="roundRect">
          <a:avLst>
            <a:gd name="adj" fmla="val 10000"/>
          </a:avLst>
        </a:prstGeom>
        <a:solidFill>
          <a:srgbClr val="195481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latin typeface="Calibri" panose="020F0502020204030204" pitchFamily="34" charset="0"/>
              <a:cs typeface="Calibri" panose="020F0502020204030204" pitchFamily="34" charset="0"/>
            </a:rPr>
            <a:t>Iis-output log</a:t>
          </a:r>
          <a:endParaRPr lang="en-US" sz="19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6861276" y="4051557"/>
        <a:ext cx="1248116" cy="815170"/>
      </dsp:txXfrm>
    </dsp:sp>
    <dsp:sp modelId="{AC53A330-6632-400A-8051-42E38788D4E6}">
      <dsp:nvSpPr>
        <dsp:cNvPr id="0" name=""/>
        <dsp:cNvSpPr/>
      </dsp:nvSpPr>
      <dsp:spPr>
        <a:xfrm>
          <a:off x="9128104" y="3679840"/>
          <a:ext cx="91440" cy="34635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6356"/>
              </a:lnTo>
            </a:path>
          </a:pathLst>
        </a:custGeom>
        <a:noFill/>
        <a:ln w="15875" cap="rnd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B29C5D-F2BA-42B8-8340-D2B4E6268E7A}">
      <dsp:nvSpPr>
        <dsp:cNvPr id="0" name=""/>
        <dsp:cNvSpPr/>
      </dsp:nvSpPr>
      <dsp:spPr>
        <a:xfrm>
          <a:off x="8524405" y="4026196"/>
          <a:ext cx="1298838" cy="865892"/>
        </a:xfrm>
        <a:prstGeom prst="roundRect">
          <a:avLst>
            <a:gd name="adj" fmla="val 10000"/>
          </a:avLst>
        </a:prstGeom>
        <a:solidFill>
          <a:srgbClr val="195481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latin typeface="Calibri" panose="020F0502020204030204" pitchFamily="34" charset="0"/>
              <a:cs typeface="Calibri" panose="020F0502020204030204" pitchFamily="34" charset="0"/>
            </a:rPr>
            <a:t>Iocs log</a:t>
          </a:r>
          <a:endParaRPr lang="en-US" sz="19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8549766" y="4051557"/>
        <a:ext cx="1248116" cy="815170"/>
      </dsp:txXfrm>
    </dsp:sp>
    <dsp:sp modelId="{6312775A-53B7-4303-AD6E-039A84A42D76}">
      <dsp:nvSpPr>
        <dsp:cNvPr id="0" name=""/>
        <dsp:cNvSpPr/>
      </dsp:nvSpPr>
      <dsp:spPr>
        <a:xfrm>
          <a:off x="9173824" y="3679840"/>
          <a:ext cx="1688489" cy="3463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178"/>
              </a:lnTo>
              <a:lnTo>
                <a:pt x="1688489" y="173178"/>
              </a:lnTo>
              <a:lnTo>
                <a:pt x="1688489" y="346356"/>
              </a:lnTo>
            </a:path>
          </a:pathLst>
        </a:custGeom>
        <a:noFill/>
        <a:ln w="15875" cap="rnd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D85DF-4762-4A99-958E-BEFD085AFCFD}">
      <dsp:nvSpPr>
        <dsp:cNvPr id="0" name=""/>
        <dsp:cNvSpPr/>
      </dsp:nvSpPr>
      <dsp:spPr>
        <a:xfrm>
          <a:off x="10212895" y="4026196"/>
          <a:ext cx="1298838" cy="865892"/>
        </a:xfrm>
        <a:prstGeom prst="roundRect">
          <a:avLst>
            <a:gd name="adj" fmla="val 10000"/>
          </a:avLst>
        </a:prstGeom>
        <a:solidFill>
          <a:srgbClr val="195481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latin typeface="Calibri" panose="020F0502020204030204" pitchFamily="34" charset="0"/>
              <a:cs typeface="Calibri" panose="020F0502020204030204" pitchFamily="34" charset="0"/>
            </a:rPr>
            <a:t>Pwnspoof log</a:t>
          </a:r>
          <a:endParaRPr lang="en-US" sz="19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0238256" y="4051557"/>
        <a:ext cx="1248116" cy="8151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D9427402-D09F-4CC3-8929-077878DA53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95FBBF4-F83E-4259-9F30-22BB3BE335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3BAC4F-2A86-496D-A507-5D0EB0EF8346}" type="datetimeFigureOut">
              <a:rPr lang="it-IT" smtClean="0"/>
              <a:t>08/04/2022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39BEC1C-08A1-4057-85E8-D88B31BE7C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/>
              <a:t>cmdkmdkd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A940DBE-E19B-4E98-97D2-D43598A866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B9380E-532D-4220-A1B1-257B1FB656F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01889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A8D504-0A83-4393-B06A-0A0C3825263E}" type="datetimeFigureOut">
              <a:rPr lang="it-IT" smtClean="0"/>
              <a:t>08/04/2022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/>
              <a:t>cmdkmdkd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E19BF4-C787-4902-9F17-A75784B34E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64555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54627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9482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34731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071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2400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12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30022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37959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1529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93159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2915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5626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82744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22050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10056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55965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3982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72354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65498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88779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65361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2238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26440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45642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49632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3510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72258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87663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Questo è tutto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59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225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Questo è tutto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60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5306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Questo è tutto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61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55686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Questo è tutto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81036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Questo è tutto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63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8915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3550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64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71401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65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97954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66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88830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67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213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2645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4391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086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54499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19BF4-C787-4902-9F17-A75784B34E34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7351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B4A7E-DC75-4341-B01C-02835F71D108}" type="datetimeFigureOut">
              <a:rPr lang="it-IT" smtClean="0"/>
              <a:t>08/04/2022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687-F68C-46AA-9163-C78D0A90344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4371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B4A7E-DC75-4341-B01C-02835F71D108}" type="datetimeFigureOut">
              <a:rPr lang="it-IT" smtClean="0"/>
              <a:t>08/04/2022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687-F68C-46AA-9163-C78D0A90344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3322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B4A7E-DC75-4341-B01C-02835F71D108}" type="datetimeFigureOut">
              <a:rPr lang="it-IT" smtClean="0"/>
              <a:t>08/04/2022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687-F68C-46AA-9163-C78D0A90344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3474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B4A7E-DC75-4341-B01C-02835F71D108}" type="datetimeFigureOut">
              <a:rPr lang="it-IT" smtClean="0"/>
              <a:t>08/04/2022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687-F68C-46AA-9163-C78D0A903441}" type="slidenum">
              <a:rPr lang="it-IT" smtClean="0"/>
              <a:t>‹N›</a:t>
            </a:fld>
            <a:endParaRPr lang="it-IT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658451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B4A7E-DC75-4341-B01C-02835F71D108}" type="datetimeFigureOut">
              <a:rPr lang="it-IT" smtClean="0"/>
              <a:t>08/04/2022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687-F68C-46AA-9163-C78D0A90344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51926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B4A7E-DC75-4341-B01C-02835F71D108}" type="datetimeFigureOut">
              <a:rPr lang="it-IT" smtClean="0"/>
              <a:t>08/04/2022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687-F68C-46AA-9163-C78D0A90344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19952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B4A7E-DC75-4341-B01C-02835F71D108}" type="datetimeFigureOut">
              <a:rPr lang="it-IT" smtClean="0"/>
              <a:t>08/04/2022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687-F68C-46AA-9163-C78D0A90344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3250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B4A7E-DC75-4341-B01C-02835F71D108}" type="datetimeFigureOut">
              <a:rPr lang="it-IT" smtClean="0"/>
              <a:t>08/04/2022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687-F68C-46AA-9163-C78D0A90344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64410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B4A7E-DC75-4341-B01C-02835F71D108}" type="datetimeFigureOut">
              <a:rPr lang="it-IT" smtClean="0"/>
              <a:t>08/04/2022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687-F68C-46AA-9163-C78D0A90344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170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B4A7E-DC75-4341-B01C-02835F71D108}" type="datetimeFigureOut">
              <a:rPr lang="it-IT" smtClean="0"/>
              <a:t>08/04/2022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687-F68C-46AA-9163-C78D0A90344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5984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B4A7E-DC75-4341-B01C-02835F71D108}" type="datetimeFigureOut">
              <a:rPr lang="it-IT" smtClean="0"/>
              <a:t>08/04/2022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687-F68C-46AA-9163-C78D0A90344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7352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B4A7E-DC75-4341-B01C-02835F71D108}" type="datetimeFigureOut">
              <a:rPr lang="it-IT" smtClean="0"/>
              <a:t>08/04/2022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687-F68C-46AA-9163-C78D0A90344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403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B4A7E-DC75-4341-B01C-02835F71D108}" type="datetimeFigureOut">
              <a:rPr lang="it-IT" smtClean="0"/>
              <a:t>08/04/2022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687-F68C-46AA-9163-C78D0A90344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871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B4A7E-DC75-4341-B01C-02835F71D108}" type="datetimeFigureOut">
              <a:rPr lang="it-IT" smtClean="0"/>
              <a:t>08/04/2022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687-F68C-46AA-9163-C78D0A90344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2608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B4A7E-DC75-4341-B01C-02835F71D108}" type="datetimeFigureOut">
              <a:rPr lang="it-IT" smtClean="0"/>
              <a:t>08/04/2022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687-F68C-46AA-9163-C78D0A90344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0107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B4A7E-DC75-4341-B01C-02835F71D108}" type="datetimeFigureOut">
              <a:rPr lang="it-IT" smtClean="0"/>
              <a:t>08/04/2022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687-F68C-46AA-9163-C78D0A90344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1226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B4A7E-DC75-4341-B01C-02835F71D108}" type="datetimeFigureOut">
              <a:rPr lang="it-IT" smtClean="0"/>
              <a:t>08/04/2022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687-F68C-46AA-9163-C78D0A90344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5718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7BB4A7E-DC75-4341-B01C-02835F71D108}" type="datetimeFigureOut">
              <a:rPr lang="it-IT" smtClean="0"/>
              <a:t>08/04/2022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521C687-F68C-46AA-9163-C78D0A90344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88823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trane.ait.ac.at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katehighnam/beth-datase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noradar.eu/innovation/29873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www.routetopa.eu/" TargetMode="Externa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katehighnam/beth-dataset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katehighnam/beth-dataset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katehighnam/beth-dataset" TargetMode="Externa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imeline.knightlab.com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zenodo.org/record/3723083#.YjoZO-fMLIU" TargetMode="External"/><Relationship Id="rId5" Type="http://schemas.openxmlformats.org/officeDocument/2006/relationships/hyperlink" Target="https://github.com/SPOD-Lab/Logtimeline-datalet" TargetMode="External"/><Relationship Id="rId4" Type="http://schemas.openxmlformats.org/officeDocument/2006/relationships/hyperlink" Target="http://localhost:8012/SPOD-CREATOR/COMPONENTS/datalets/logtimeline-datalet/demo/index.htm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alesforcehacker.com/2014/12/working-with-timestamps-in-event-log.html" TargetMode="External"/><Relationship Id="rId4" Type="http://schemas.openxmlformats.org/officeDocument/2006/relationships/hyperlink" Target="https://docs.oracle.com/javase/6/docs/api/java/text/SimpleDateFormat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zenodo.org/record/3723083#.YjoZO-fMLIU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zenodo.org/record/3723083#.YjoZO-fMLIU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zenodo.org/record/3723083#.YjoZO-fMLIU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hyperlink" Target="https://zenodo.org/record/3723083#.YjoZO-fMLIU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zenodo.org/record/3723083#.YjoZO-fMLIU" TargetMode="External"/><Relationship Id="rId4" Type="http://schemas.openxmlformats.org/officeDocument/2006/relationships/image" Target="../media/image3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zenodo.org/record/3723083#.YjoZO-fMLIU" TargetMode="Externa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katehighnam/beth-dataset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katehighnam/beth-dataset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oggly.com/use-cases/analyzing-iis-logs-with-loggly" TargetMode="External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unk-security/pwnspoof.git" TargetMode="External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oggly.com/use-cases/analyzing-iis-logs-with-loggly" TargetMode="External"/><Relationship Id="rId3" Type="http://schemas.openxmlformats.org/officeDocument/2006/relationships/hyperlink" Target="https://www.kaggle.com/katehighnam/beth-dataset" TargetMode="External"/><Relationship Id="rId7" Type="http://schemas.openxmlformats.org/officeDocument/2006/relationships/hyperlink" Target="https://zenodo.org/record/3723083#.YjoZO-fMLIU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alesforcehacker.com/2014/12/working-with-timestamps-in-event-log.html" TargetMode="External"/><Relationship Id="rId5" Type="http://schemas.openxmlformats.org/officeDocument/2006/relationships/hyperlink" Target="https://docs.oracle.com/javase/6/docs/api/java/text/SimpleDateFormat.html" TargetMode="External"/><Relationship Id="rId10" Type="http://schemas.openxmlformats.org/officeDocument/2006/relationships/hyperlink" Target="https://coltrane.ait.ac.at/" TargetMode="External"/><Relationship Id="rId4" Type="http://schemas.openxmlformats.org/officeDocument/2006/relationships/hyperlink" Target="http://timeline.knightlab.com/" TargetMode="External"/><Relationship Id="rId9" Type="http://schemas.openxmlformats.org/officeDocument/2006/relationships/hyperlink" Target="https://github.com/punk-security/pwnspoof.git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FC186A-5A9F-4A9A-A72D-DFBBE9934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8EE1E2B-262B-4EE5-9AB3-125FAB1A8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ln w="15875" cap="sq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4F4CA71-14DD-47F0-90D5-D61DEF46B1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625" y="317495"/>
            <a:ext cx="7310791" cy="4626864"/>
          </a:xfrm>
          <a:effectLst/>
        </p:spPr>
        <p:txBody>
          <a:bodyPr anchor="ctr">
            <a:normAutofit/>
          </a:bodyPr>
          <a:lstStyle/>
          <a:p>
            <a:r>
              <a:rPr lang="it-IT" sz="5000" dirty="0">
                <a:latin typeface="Aharoni" panose="02010803020104030203" pitchFamily="2" charset="-79"/>
                <a:cs typeface="Aharoni" panose="02010803020104030203" pitchFamily="2" charset="-79"/>
              </a:rPr>
              <a:t>LOGTIMELINE DATALET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DEA332B-82E8-49BB-8EEE-98B5B1175E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1518" y="508411"/>
            <a:ext cx="2823317" cy="3956841"/>
          </a:xfrm>
          <a:effectLst/>
        </p:spPr>
        <p:txBody>
          <a:bodyPr anchor="ctr">
            <a:normAutofit/>
          </a:bodyPr>
          <a:lstStyle/>
          <a:p>
            <a:pPr algn="r"/>
            <a:endParaRPr lang="it-IT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Sviluppo della Logtimeline-datalet per l’analisi dei file di log</a:t>
            </a:r>
            <a:endParaRPr lang="it-IT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62CADB7-E9BE-4376-8036-0D21CBDC9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E82A41F9-F49B-4C0A-9ED6-5E02F80BE3E2}"/>
              </a:ext>
            </a:extLst>
          </p:cNvPr>
          <p:cNvCxnSpPr>
            <a:cxnSpLocks/>
          </p:cNvCxnSpPr>
          <p:nvPr/>
        </p:nvCxnSpPr>
        <p:spPr>
          <a:xfrm>
            <a:off x="4056258" y="1472414"/>
            <a:ext cx="0" cy="3722438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8FE5BB4-5CCE-4FD3-9C09-EC5B4B1FFE54}"/>
              </a:ext>
            </a:extLst>
          </p:cNvPr>
          <p:cNvSpPr txBox="1"/>
          <p:nvPr/>
        </p:nvSpPr>
        <p:spPr>
          <a:xfrm>
            <a:off x="7686259" y="4465983"/>
            <a:ext cx="3882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Candidato</a:t>
            </a:r>
            <a:endParaRPr lang="it-IT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Nicola Fernando Franco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EA82C48-D024-4655-9C9F-999FB00F6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08" y="5287239"/>
            <a:ext cx="1255004" cy="79169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1378CA8-0A03-44B1-ABDF-0CAF52026D03}"/>
              </a:ext>
            </a:extLst>
          </p:cNvPr>
          <p:cNvSpPr txBox="1"/>
          <p:nvPr/>
        </p:nvSpPr>
        <p:spPr>
          <a:xfrm>
            <a:off x="4611754" y="3525080"/>
            <a:ext cx="28889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Tutors</a:t>
            </a:r>
            <a:endParaRPr lang="it-IT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Giuseppina Palmieri     	    Luigi Serra</a:t>
            </a:r>
          </a:p>
          <a:p>
            <a:endParaRPr lang="it-IT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Relatore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Vittorio Scarano</a:t>
            </a:r>
          </a:p>
        </p:txBody>
      </p:sp>
    </p:spTree>
    <p:extLst>
      <p:ext uri="{BB962C8B-B14F-4D97-AF65-F5344CB8AC3E}">
        <p14:creationId xmlns:p14="http://schemas.microsoft.com/office/powerpoint/2010/main" val="415983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FAA01521-FD5D-4875-9B73-78713D2FB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56" y="212034"/>
            <a:ext cx="4801801" cy="715617"/>
          </a:xfrm>
        </p:spPr>
        <p:txBody>
          <a:bodyPr anchor="b">
            <a:normAutofit/>
          </a:bodyPr>
          <a:lstStyle/>
          <a:p>
            <a:pPr algn="l"/>
            <a:r>
              <a:rPr lang="it-IT" sz="2800" b="1" dirty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DATALET: </a:t>
            </a:r>
            <a:r>
              <a:rPr lang="it-IT" sz="280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INPUT E OPZIONI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BCE3B4D-1F79-4DE5-9B30-882D40672F56}"/>
              </a:ext>
            </a:extLst>
          </p:cNvPr>
          <p:cNvSpPr txBox="1"/>
          <p:nvPr/>
        </p:nvSpPr>
        <p:spPr>
          <a:xfrm>
            <a:off x="783763" y="1271596"/>
            <a:ext cx="4325265" cy="1200329"/>
          </a:xfrm>
          <a:prstGeom prst="rect">
            <a:avLst/>
          </a:prstGeom>
          <a:solidFill>
            <a:srgbClr val="90CBF8">
              <a:alpha val="17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SCHEDA INPUT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sz="2000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Insieme dei campi in input corrispondenti ai campi del dataset</a:t>
            </a:r>
            <a:endParaRPr lang="it-IT" sz="200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BEA1E1C1-0E9C-47E8-97A6-4C7857199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89" y="2761116"/>
            <a:ext cx="4362450" cy="1800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3E14CC7-7CC7-439A-8607-22917B9348A1}"/>
              </a:ext>
            </a:extLst>
          </p:cNvPr>
          <p:cNvSpPr txBox="1"/>
          <p:nvPr/>
        </p:nvSpPr>
        <p:spPr>
          <a:xfrm>
            <a:off x="667657" y="4601031"/>
            <a:ext cx="4644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Esempio scheda input per barchart-datalet</a:t>
            </a:r>
          </a:p>
        </p:txBody>
      </p:sp>
    </p:spTree>
    <p:extLst>
      <p:ext uri="{BB962C8B-B14F-4D97-AF65-F5344CB8AC3E}">
        <p14:creationId xmlns:p14="http://schemas.microsoft.com/office/powerpoint/2010/main" val="3176454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FAA01521-FD5D-4875-9B73-78713D2FB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56" y="212034"/>
            <a:ext cx="4801801" cy="715617"/>
          </a:xfrm>
        </p:spPr>
        <p:txBody>
          <a:bodyPr anchor="b">
            <a:normAutofit/>
          </a:bodyPr>
          <a:lstStyle/>
          <a:p>
            <a:pPr algn="l"/>
            <a:r>
              <a:rPr lang="it-IT" sz="2800" b="1" dirty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DATALET: </a:t>
            </a:r>
            <a:r>
              <a:rPr lang="it-IT" sz="280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INPUT E OPZIONI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BCE3B4D-1F79-4DE5-9B30-882D40672F56}"/>
              </a:ext>
            </a:extLst>
          </p:cNvPr>
          <p:cNvSpPr txBox="1"/>
          <p:nvPr/>
        </p:nvSpPr>
        <p:spPr>
          <a:xfrm>
            <a:off x="783763" y="1271596"/>
            <a:ext cx="4325265" cy="1200329"/>
          </a:xfrm>
          <a:prstGeom prst="rect">
            <a:avLst/>
          </a:prstGeom>
          <a:solidFill>
            <a:srgbClr val="90CBF8">
              <a:alpha val="17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SCHEDA INPUT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sz="2000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Insieme dei campi in input corrispondenti ai campi del dataset</a:t>
            </a:r>
            <a:endParaRPr lang="it-IT" sz="200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FE105C3-E808-4D46-BDD2-71AE6A03AC56}"/>
              </a:ext>
            </a:extLst>
          </p:cNvPr>
          <p:cNvSpPr txBox="1"/>
          <p:nvPr/>
        </p:nvSpPr>
        <p:spPr>
          <a:xfrm>
            <a:off x="6662054" y="1263614"/>
            <a:ext cx="4412345" cy="1172629"/>
          </a:xfrm>
          <a:prstGeom prst="rect">
            <a:avLst/>
          </a:prstGeom>
          <a:solidFill>
            <a:srgbClr val="90CBF8">
              <a:alpha val="17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SCHEDA OPZIONI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Insieme dei parametri opzionali per configurare la datalet</a:t>
            </a:r>
            <a:endParaRPr lang="it-IT" sz="200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BEA1E1C1-0E9C-47E8-97A6-4C7857199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89" y="2761116"/>
            <a:ext cx="4362450" cy="1800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3E964BD-61E0-4B01-AA43-333813947F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242" y="2763611"/>
            <a:ext cx="4371975" cy="3333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3E14CC7-7CC7-439A-8607-22917B9348A1}"/>
              </a:ext>
            </a:extLst>
          </p:cNvPr>
          <p:cNvSpPr txBox="1"/>
          <p:nvPr/>
        </p:nvSpPr>
        <p:spPr>
          <a:xfrm>
            <a:off x="667657" y="4601031"/>
            <a:ext cx="4644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Esempio scheda input per barchart-datalet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3B14AB1A-271B-4107-B2CA-D811091FB392}"/>
              </a:ext>
            </a:extLst>
          </p:cNvPr>
          <p:cNvSpPr txBox="1"/>
          <p:nvPr/>
        </p:nvSpPr>
        <p:spPr>
          <a:xfrm>
            <a:off x="6567713" y="6132287"/>
            <a:ext cx="4644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Esempio scheda opzioni per barchart-datalet</a:t>
            </a:r>
          </a:p>
        </p:txBody>
      </p:sp>
    </p:spTree>
    <p:extLst>
      <p:ext uri="{BB962C8B-B14F-4D97-AF65-F5344CB8AC3E}">
        <p14:creationId xmlns:p14="http://schemas.microsoft.com/office/powerpoint/2010/main" val="2126536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CD4935A-823D-4024-911D-A68B85A68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877" y="377372"/>
            <a:ext cx="5020779" cy="798285"/>
          </a:xfrm>
        </p:spPr>
        <p:txBody>
          <a:bodyPr anchor="b">
            <a:normAutofit/>
          </a:bodyPr>
          <a:lstStyle/>
          <a:p>
            <a:pPr algn="l"/>
            <a:r>
              <a:rPr lang="it-IT" sz="2800" b="1" dirty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CONTROLLET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C696D20E-31D5-437A-87FC-6D2A2B5DBB0B}"/>
              </a:ext>
            </a:extLst>
          </p:cNvPr>
          <p:cNvSpPr txBox="1"/>
          <p:nvPr/>
        </p:nvSpPr>
        <p:spPr>
          <a:xfrm>
            <a:off x="827309" y="3143938"/>
            <a:ext cx="3614062" cy="1763560"/>
          </a:xfrm>
          <a:prstGeom prst="rect">
            <a:avLst/>
          </a:prstGeom>
          <a:solidFill>
            <a:srgbClr val="90CBF8">
              <a:alpha val="17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FASI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51250" indent="-514350">
              <a:buClr>
                <a:srgbClr val="12DAFC"/>
              </a:buClr>
              <a:buFont typeface="+mj-lt"/>
              <a:buAutoNum type="romanUcPeriod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Selezione dataset</a:t>
            </a:r>
          </a:p>
          <a:p>
            <a:pPr marL="551250" indent="-514350">
              <a:buClr>
                <a:srgbClr val="12DAFC"/>
              </a:buClr>
              <a:buFont typeface="+mj-lt"/>
              <a:buAutoNum type="romanUcPeriod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Selezione campi del dataset</a:t>
            </a:r>
          </a:p>
          <a:p>
            <a:pPr marL="551250" indent="-514350">
              <a:buClr>
                <a:srgbClr val="12DAFC"/>
              </a:buClr>
              <a:buFont typeface="+mj-lt"/>
              <a:buAutoNum type="romanUcPeriod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Selezione datalet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 typeface="+mj-lt"/>
              <a:buAutoNum type="romanUcPeriod"/>
            </a:pPr>
            <a:endParaRPr lang="it-IT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5CD967A-5C2B-4543-946C-C5236E01E977}"/>
              </a:ext>
            </a:extLst>
          </p:cNvPr>
          <p:cNvSpPr txBox="1"/>
          <p:nvPr/>
        </p:nvSpPr>
        <p:spPr>
          <a:xfrm>
            <a:off x="820052" y="1743312"/>
            <a:ext cx="3606805" cy="1089529"/>
          </a:xfrm>
          <a:prstGeom prst="rect">
            <a:avLst/>
          </a:prstGeom>
          <a:solidFill>
            <a:srgbClr val="90CBF8">
              <a:alpha val="17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DESCRIZIONE</a:t>
            </a:r>
            <a:endParaRPr lang="it-IT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>
              <a:lnSpc>
                <a:spcPct val="90000"/>
              </a:lnSpc>
              <a:buClr>
                <a:srgbClr val="12DAFC"/>
              </a:buClr>
            </a:pPr>
            <a:r>
              <a:rPr lang="it-IT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Procedura guidata alla creazione di una datalet</a:t>
            </a:r>
          </a:p>
        </p:txBody>
      </p:sp>
    </p:spTree>
    <p:extLst>
      <p:ext uri="{BB962C8B-B14F-4D97-AF65-F5344CB8AC3E}">
        <p14:creationId xmlns:p14="http://schemas.microsoft.com/office/powerpoint/2010/main" val="34518789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CD4935A-823D-4024-911D-A68B85A68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877" y="377372"/>
            <a:ext cx="5020779" cy="798285"/>
          </a:xfrm>
        </p:spPr>
        <p:txBody>
          <a:bodyPr anchor="b">
            <a:normAutofit/>
          </a:bodyPr>
          <a:lstStyle/>
          <a:p>
            <a:pPr algn="l"/>
            <a:r>
              <a:rPr lang="it-IT" sz="2800" b="1" dirty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CONTROLLET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C696D20E-31D5-437A-87FC-6D2A2B5DBB0B}"/>
              </a:ext>
            </a:extLst>
          </p:cNvPr>
          <p:cNvSpPr txBox="1"/>
          <p:nvPr/>
        </p:nvSpPr>
        <p:spPr>
          <a:xfrm>
            <a:off x="827309" y="3143938"/>
            <a:ext cx="3614062" cy="1763560"/>
          </a:xfrm>
          <a:prstGeom prst="rect">
            <a:avLst/>
          </a:prstGeom>
          <a:solidFill>
            <a:srgbClr val="90CBF8">
              <a:alpha val="17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FASI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51250" indent="-514350">
              <a:buClr>
                <a:srgbClr val="12DAFC"/>
              </a:buClr>
              <a:buFont typeface="+mj-lt"/>
              <a:buAutoNum type="romanUcPeriod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Selezione dataset</a:t>
            </a:r>
          </a:p>
          <a:p>
            <a:pPr marL="551250" indent="-514350">
              <a:buClr>
                <a:srgbClr val="12DAFC"/>
              </a:buClr>
              <a:buFont typeface="+mj-lt"/>
              <a:buAutoNum type="romanUcPeriod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Selezione campi del dataset</a:t>
            </a:r>
          </a:p>
          <a:p>
            <a:pPr marL="551250" indent="-514350">
              <a:buClr>
                <a:srgbClr val="12DAFC"/>
              </a:buClr>
              <a:buFont typeface="+mj-lt"/>
              <a:buAutoNum type="romanUcPeriod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Selezione datalet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 typeface="+mj-lt"/>
              <a:buAutoNum type="romanUcPeriod"/>
            </a:pPr>
            <a:endParaRPr lang="it-IT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5CD967A-5C2B-4543-946C-C5236E01E977}"/>
              </a:ext>
            </a:extLst>
          </p:cNvPr>
          <p:cNvSpPr txBox="1"/>
          <p:nvPr/>
        </p:nvSpPr>
        <p:spPr>
          <a:xfrm>
            <a:off x="820052" y="1743312"/>
            <a:ext cx="3606805" cy="1089529"/>
          </a:xfrm>
          <a:prstGeom prst="rect">
            <a:avLst/>
          </a:prstGeom>
          <a:solidFill>
            <a:srgbClr val="90CBF8">
              <a:alpha val="17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DESCRIZIONE</a:t>
            </a:r>
            <a:endParaRPr lang="it-IT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>
              <a:lnSpc>
                <a:spcPct val="90000"/>
              </a:lnSpc>
              <a:buClr>
                <a:srgbClr val="12DAFC"/>
              </a:buClr>
            </a:pPr>
            <a:r>
              <a:rPr lang="it-IT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Procedura guidata alla creazione di una datalet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EF0037A9-2CFA-4089-8F6F-9463054DAF06}"/>
              </a:ext>
            </a:extLst>
          </p:cNvPr>
          <p:cNvSpPr txBox="1"/>
          <p:nvPr/>
        </p:nvSpPr>
        <p:spPr>
          <a:xfrm>
            <a:off x="4615543" y="5283199"/>
            <a:ext cx="4470400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Esempio fase 3 della controllet per barchart-datalet</a:t>
            </a:r>
          </a:p>
        </p:txBody>
      </p:sp>
      <p:pic>
        <p:nvPicPr>
          <p:cNvPr id="4" name="Immagine 3" descr="Immagine che contiene testo, screenshot, monitor, interni&#10;&#10;Descrizione generata automaticamente">
            <a:extLst>
              <a:ext uri="{FF2B5EF4-FFF2-40B4-BE49-F238E27FC236}">
                <a16:creationId xmlns:a16="http://schemas.microsoft.com/office/drawing/2014/main" id="{4EEE8A6E-F915-4866-BF14-82EB8AC1B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" t="9256" r="760" b="6066"/>
          <a:stretch/>
        </p:blipFill>
        <p:spPr>
          <a:xfrm>
            <a:off x="4717773" y="1775792"/>
            <a:ext cx="7228788" cy="3498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9735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CD4935A-823D-4024-911D-A68B85A68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91" y="449942"/>
            <a:ext cx="6239979" cy="725714"/>
          </a:xfrm>
        </p:spPr>
        <p:txBody>
          <a:bodyPr anchor="b">
            <a:normAutofit/>
          </a:bodyPr>
          <a:lstStyle/>
          <a:p>
            <a:pPr algn="l"/>
            <a:r>
              <a:rPr lang="it-IT" sz="2800" b="1" dirty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TIMELINE  1.0: </a:t>
            </a:r>
            <a:r>
              <a:rPr lang="it-IT" sz="280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DETTAGLI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0B21993-7C55-4E42-87E4-5921C0F3AF22}"/>
              </a:ext>
            </a:extLst>
          </p:cNvPr>
          <p:cNvSpPr txBox="1"/>
          <p:nvPr/>
        </p:nvSpPr>
        <p:spPr>
          <a:xfrm>
            <a:off x="820052" y="3086492"/>
            <a:ext cx="3868061" cy="2465290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ELEMENTI – </a:t>
            </a: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Scheda input </a:t>
            </a:r>
            <a:r>
              <a:rPr lang="it-IT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– 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 INIZIALE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FINALE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TITOLO</a:t>
            </a:r>
            <a:endParaRPr lang="it-IT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DESCRIZIONE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MEDIA URL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97FE310-D0C2-419D-AC5C-FD00B1EB2DEE}"/>
              </a:ext>
            </a:extLst>
          </p:cNvPr>
          <p:cNvSpPr txBox="1"/>
          <p:nvPr/>
        </p:nvSpPr>
        <p:spPr>
          <a:xfrm>
            <a:off x="805537" y="1446377"/>
            <a:ext cx="3868063" cy="1338828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DESCRIZIONE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Timeline-datalet: </a:t>
            </a: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tipo di d</a:t>
            </a:r>
            <a:r>
              <a:rPr lang="it-IT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atalet che visualizza eventi in ordine cronologico su una linea temporale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FDFAA42-CD74-4F54-876C-7507CCEFBD53}"/>
              </a:ext>
            </a:extLst>
          </p:cNvPr>
          <p:cNvSpPr txBox="1"/>
          <p:nvPr/>
        </p:nvSpPr>
        <p:spPr>
          <a:xfrm>
            <a:off x="6255654" y="3079237"/>
            <a:ext cx="3410859" cy="1089529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SCHEDA OPZIONI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lnSpc>
                <a:spcPct val="90000"/>
              </a:lnSpc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FORMATO DATA</a:t>
            </a:r>
          </a:p>
          <a:p>
            <a:pPr marL="36900">
              <a:lnSpc>
                <a:spcPct val="90000"/>
              </a:lnSpc>
              <a:buClr>
                <a:srgbClr val="12DAFC"/>
              </a:buClr>
            </a:pPr>
            <a:endParaRPr lang="it-IT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65C28D5-FD8E-4D63-AAD0-806C2E3D213D}"/>
              </a:ext>
            </a:extLst>
          </p:cNvPr>
          <p:cNvSpPr txBox="1"/>
          <p:nvPr/>
        </p:nvSpPr>
        <p:spPr>
          <a:xfrm>
            <a:off x="6255651" y="1439121"/>
            <a:ext cx="3439892" cy="1338828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TAG HTML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dirty="0">
                <a:solidFill>
                  <a:srgbClr val="FFC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&lt;timeline-datalet&gt;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dirty="0">
                <a:solidFill>
                  <a:srgbClr val="FFC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		…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dirty="0">
                <a:solidFill>
                  <a:srgbClr val="FFC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&lt;/timeline-datalet&gt;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AB16649-DD4A-4D02-979E-6DDFA25796EF}"/>
              </a:ext>
            </a:extLst>
          </p:cNvPr>
          <p:cNvSpPr txBox="1"/>
          <p:nvPr/>
        </p:nvSpPr>
        <p:spPr>
          <a:xfrm>
            <a:off x="6277425" y="4507754"/>
            <a:ext cx="3403603" cy="1016678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LIBRERIA</a:t>
            </a:r>
            <a:endParaRPr lang="it-IT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TimelineJS di Knight lab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E508693-83C5-437E-8B1A-85AC0FEF6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620" y="4799464"/>
            <a:ext cx="506635" cy="58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45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CD4935A-823D-4024-911D-A68B85A68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91" y="449942"/>
            <a:ext cx="6239979" cy="725714"/>
          </a:xfrm>
        </p:spPr>
        <p:txBody>
          <a:bodyPr anchor="b">
            <a:normAutofit/>
          </a:bodyPr>
          <a:lstStyle/>
          <a:p>
            <a:pPr algn="l"/>
            <a:r>
              <a:rPr lang="it-IT" sz="2800" b="1" dirty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TIMELINE  1.0: </a:t>
            </a:r>
            <a:r>
              <a:rPr lang="it-IT" sz="280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ESEMPIO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3FC4D588-54D1-45A8-8BC9-7B7C3AFB2A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9" t="13527" r="5357" b="10244"/>
          <a:stretch/>
        </p:blipFill>
        <p:spPr>
          <a:xfrm>
            <a:off x="754743" y="1335312"/>
            <a:ext cx="10126459" cy="4847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74B9F17-9763-45E6-805B-9B032AD01C2B}"/>
              </a:ext>
            </a:extLst>
          </p:cNvPr>
          <p:cNvSpPr txBox="1"/>
          <p:nvPr/>
        </p:nvSpPr>
        <p:spPr>
          <a:xfrm>
            <a:off x="638627" y="6215167"/>
            <a:ext cx="9927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Esempio di timeline-datalet originaria: il dataset in esame è relativo all’ «Indice domanda culturale patrimonio statale culturale per regione»</a:t>
            </a:r>
          </a:p>
        </p:txBody>
      </p:sp>
    </p:spTree>
    <p:extLst>
      <p:ext uri="{BB962C8B-B14F-4D97-AF65-F5344CB8AC3E}">
        <p14:creationId xmlns:p14="http://schemas.microsoft.com/office/powerpoint/2010/main" val="474768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CD4935A-823D-4024-911D-A68B85A68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91" y="449942"/>
            <a:ext cx="6239979" cy="725714"/>
          </a:xfrm>
        </p:spPr>
        <p:txBody>
          <a:bodyPr anchor="b">
            <a:normAutofit/>
          </a:bodyPr>
          <a:lstStyle/>
          <a:p>
            <a:pPr algn="l"/>
            <a:r>
              <a:rPr lang="it-IT" sz="2800" b="1" dirty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TIMELINE  2.0: </a:t>
            </a:r>
            <a:r>
              <a:rPr lang="it-IT" sz="280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NUOVO APPROCCIO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ED5ADA5-8B5A-4DB6-92A1-C0F8F7C7D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302" y="624114"/>
            <a:ext cx="1582058" cy="158205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2C7E6BA-F27A-46E4-AEAB-747CCDFC915D}"/>
              </a:ext>
            </a:extLst>
          </p:cNvPr>
          <p:cNvSpPr txBox="1"/>
          <p:nvPr/>
        </p:nvSpPr>
        <p:spPr>
          <a:xfrm>
            <a:off x="798284" y="1642322"/>
            <a:ext cx="3868061" cy="867930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APPROCCIO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CYBERSECURITY: Log analysis</a:t>
            </a:r>
          </a:p>
        </p:txBody>
      </p:sp>
    </p:spTree>
    <p:extLst>
      <p:ext uri="{BB962C8B-B14F-4D97-AF65-F5344CB8AC3E}">
        <p14:creationId xmlns:p14="http://schemas.microsoft.com/office/powerpoint/2010/main" val="24919455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CD4935A-823D-4024-911D-A68B85A68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91" y="449942"/>
            <a:ext cx="6239979" cy="725714"/>
          </a:xfrm>
        </p:spPr>
        <p:txBody>
          <a:bodyPr anchor="b">
            <a:normAutofit/>
          </a:bodyPr>
          <a:lstStyle/>
          <a:p>
            <a:pPr algn="l"/>
            <a:r>
              <a:rPr lang="it-IT" sz="2800" b="1" dirty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TIMELINE  2.0: </a:t>
            </a:r>
            <a:r>
              <a:rPr lang="it-IT" sz="280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NUOVO APPROCCIO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ED5ADA5-8B5A-4DB6-92A1-C0F8F7C7D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302" y="624114"/>
            <a:ext cx="1582058" cy="158205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2C7E6BA-F27A-46E4-AEAB-747CCDFC915D}"/>
              </a:ext>
            </a:extLst>
          </p:cNvPr>
          <p:cNvSpPr txBox="1"/>
          <p:nvPr/>
        </p:nvSpPr>
        <p:spPr>
          <a:xfrm>
            <a:off x="798284" y="1642322"/>
            <a:ext cx="3868061" cy="867930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APPROCCIO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CYBERSECURITY: Log analysis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738873C-9471-419C-8283-FA9D7E749104}"/>
              </a:ext>
            </a:extLst>
          </p:cNvPr>
          <p:cNvSpPr txBox="1"/>
          <p:nvPr/>
        </p:nvSpPr>
        <p:spPr>
          <a:xfrm>
            <a:off x="805540" y="3074953"/>
            <a:ext cx="3868061" cy="1449628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OBIETTIVO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>
              <a:lnSpc>
                <a:spcPct val="90000"/>
              </a:lnSpc>
              <a:buClr>
                <a:srgbClr val="12DAFC"/>
              </a:buClr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Supporto a esperti di Cybersecurity per analizzare i dati, in contesto collaborativo</a:t>
            </a:r>
          </a:p>
        </p:txBody>
      </p:sp>
    </p:spTree>
    <p:extLst>
      <p:ext uri="{BB962C8B-B14F-4D97-AF65-F5344CB8AC3E}">
        <p14:creationId xmlns:p14="http://schemas.microsoft.com/office/powerpoint/2010/main" val="2792414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CD4935A-823D-4024-911D-A68B85A68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91" y="449942"/>
            <a:ext cx="6239979" cy="725714"/>
          </a:xfrm>
        </p:spPr>
        <p:txBody>
          <a:bodyPr anchor="b">
            <a:normAutofit/>
          </a:bodyPr>
          <a:lstStyle/>
          <a:p>
            <a:pPr algn="l"/>
            <a:r>
              <a:rPr lang="it-IT" sz="2800" b="1" dirty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TIMELINE  2.0: </a:t>
            </a:r>
            <a:r>
              <a:rPr lang="it-IT" sz="280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NUOVO APPROCCIO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AB6BC1E-BC15-4FCA-BF8A-3CD0F61583C7}"/>
              </a:ext>
            </a:extLst>
          </p:cNvPr>
          <p:cNvSpPr txBox="1"/>
          <p:nvPr/>
        </p:nvSpPr>
        <p:spPr>
          <a:xfrm>
            <a:off x="5072739" y="3069003"/>
            <a:ext cx="5435605" cy="1234184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>
              <a:lnSpc>
                <a:spcPct val="90000"/>
              </a:lnSpc>
              <a:buClr>
                <a:srgbClr val="12DAFC"/>
              </a:buClr>
            </a:pPr>
            <a:r>
              <a:rPr lang="it-IT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 essere in grado di</a:t>
            </a: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36900">
              <a:lnSpc>
                <a:spcPct val="90000"/>
              </a:lnSpc>
              <a:buClr>
                <a:srgbClr val="12DAFC"/>
              </a:buClr>
            </a:pPr>
            <a:endParaRPr lang="it-IT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eggere event logs in json/csv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endParaRPr lang="it-IT" sz="2000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ED5ADA5-8B5A-4DB6-92A1-C0F8F7C7D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302" y="624114"/>
            <a:ext cx="1582058" cy="158205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2C7E6BA-F27A-46E4-AEAB-747CCDFC915D}"/>
              </a:ext>
            </a:extLst>
          </p:cNvPr>
          <p:cNvSpPr txBox="1"/>
          <p:nvPr/>
        </p:nvSpPr>
        <p:spPr>
          <a:xfrm>
            <a:off x="798284" y="1642322"/>
            <a:ext cx="3868061" cy="867930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APPROCCIO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CYBERSECURITY: Log analysis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738873C-9471-419C-8283-FA9D7E749104}"/>
              </a:ext>
            </a:extLst>
          </p:cNvPr>
          <p:cNvSpPr txBox="1"/>
          <p:nvPr/>
        </p:nvSpPr>
        <p:spPr>
          <a:xfrm>
            <a:off x="805540" y="3074953"/>
            <a:ext cx="3868061" cy="1449628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OBIETTIVO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>
              <a:lnSpc>
                <a:spcPct val="90000"/>
              </a:lnSpc>
              <a:buClr>
                <a:srgbClr val="12DAFC"/>
              </a:buClr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Supporto a esperti di Cybersecurity per analizzare i dati, in contesto collaborativo</a:t>
            </a:r>
          </a:p>
        </p:txBody>
      </p:sp>
    </p:spTree>
    <p:extLst>
      <p:ext uri="{BB962C8B-B14F-4D97-AF65-F5344CB8AC3E}">
        <p14:creationId xmlns:p14="http://schemas.microsoft.com/office/powerpoint/2010/main" val="1404830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CD4935A-823D-4024-911D-A68B85A68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91" y="449942"/>
            <a:ext cx="6239979" cy="725714"/>
          </a:xfrm>
        </p:spPr>
        <p:txBody>
          <a:bodyPr anchor="b">
            <a:normAutofit/>
          </a:bodyPr>
          <a:lstStyle/>
          <a:p>
            <a:pPr algn="l"/>
            <a:r>
              <a:rPr lang="it-IT" sz="2800" b="1" dirty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TIMELINE  2.0: </a:t>
            </a:r>
            <a:r>
              <a:rPr lang="it-IT" sz="280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NUOVO APPROCCIO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AB6BC1E-BC15-4FCA-BF8A-3CD0F61583C7}"/>
              </a:ext>
            </a:extLst>
          </p:cNvPr>
          <p:cNvSpPr txBox="1"/>
          <p:nvPr/>
        </p:nvSpPr>
        <p:spPr>
          <a:xfrm>
            <a:off x="5072739" y="3069003"/>
            <a:ext cx="5435605" cy="1849737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>
              <a:lnSpc>
                <a:spcPct val="90000"/>
              </a:lnSpc>
              <a:buClr>
                <a:srgbClr val="12DAFC"/>
              </a:buClr>
            </a:pPr>
            <a:r>
              <a:rPr lang="it-IT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 essere in grado di</a:t>
            </a: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36900">
              <a:lnSpc>
                <a:spcPct val="90000"/>
              </a:lnSpc>
              <a:buClr>
                <a:srgbClr val="12DAFC"/>
              </a:buClr>
            </a:pPr>
            <a:endParaRPr lang="it-IT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eggere event logs in json/csv</a:t>
            </a:r>
          </a:p>
          <a:p>
            <a:pPr marL="36900">
              <a:buClr>
                <a:srgbClr val="12DAFC"/>
              </a:buClr>
            </a:pPr>
            <a:endParaRPr lang="it-IT" sz="2000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Interpretare diversi tipi di event logs</a:t>
            </a:r>
          </a:p>
          <a:p>
            <a:pPr marL="36900">
              <a:buClr>
                <a:srgbClr val="12DAFC"/>
              </a:buClr>
            </a:pPr>
            <a:endParaRPr lang="it-IT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ED5ADA5-8B5A-4DB6-92A1-C0F8F7C7D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302" y="624114"/>
            <a:ext cx="1582058" cy="158205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2C7E6BA-F27A-46E4-AEAB-747CCDFC915D}"/>
              </a:ext>
            </a:extLst>
          </p:cNvPr>
          <p:cNvSpPr txBox="1"/>
          <p:nvPr/>
        </p:nvSpPr>
        <p:spPr>
          <a:xfrm>
            <a:off x="798284" y="1642322"/>
            <a:ext cx="3868061" cy="867930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APPROCCIO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CYBERSECURITY: Log analysis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738873C-9471-419C-8283-FA9D7E749104}"/>
              </a:ext>
            </a:extLst>
          </p:cNvPr>
          <p:cNvSpPr txBox="1"/>
          <p:nvPr/>
        </p:nvSpPr>
        <p:spPr>
          <a:xfrm>
            <a:off x="805540" y="3074953"/>
            <a:ext cx="3868061" cy="1449628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OBIETTIVO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>
              <a:lnSpc>
                <a:spcPct val="90000"/>
              </a:lnSpc>
              <a:buClr>
                <a:srgbClr val="12DAFC"/>
              </a:buClr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Supporto a esperti di Cybersecurity per analizzare i dati, in contesto collaborativo</a:t>
            </a:r>
          </a:p>
        </p:txBody>
      </p:sp>
    </p:spTree>
    <p:extLst>
      <p:ext uri="{BB962C8B-B14F-4D97-AF65-F5344CB8AC3E}">
        <p14:creationId xmlns:p14="http://schemas.microsoft.com/office/powerpoint/2010/main" val="3269293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D4935A-823D-4024-911D-A68B85A68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973" y="463826"/>
            <a:ext cx="4919818" cy="1329596"/>
          </a:xfrm>
        </p:spPr>
        <p:txBody>
          <a:bodyPr>
            <a:normAutofit/>
          </a:bodyPr>
          <a:lstStyle/>
          <a:p>
            <a:r>
              <a:rPr lang="it-IT" b="1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Logtimeline-datalet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08FCE62-AEC8-4FD5-8B63-C971E5D9F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77" y="2247822"/>
            <a:ext cx="5978072" cy="2964900"/>
          </a:xfrm>
        </p:spPr>
        <p:txBody>
          <a:bodyPr anchor="ctr">
            <a:normAutofit/>
          </a:bodyPr>
          <a:lstStyle/>
          <a:p>
            <a:pPr>
              <a:buClr>
                <a:srgbClr val="90CBF8"/>
              </a:buClr>
            </a:pPr>
            <a:r>
              <a:rPr lang="it-IT" sz="2800" b="1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ROUTE-TO-PA</a:t>
            </a:r>
          </a:p>
          <a:p>
            <a:pPr>
              <a:buClr>
                <a:srgbClr val="90CBF8"/>
              </a:buClr>
            </a:pPr>
            <a:r>
              <a:rPr lang="it-IT" sz="2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COLTRANE: ERASMUS+</a:t>
            </a:r>
          </a:p>
          <a:p>
            <a:pPr>
              <a:buClr>
                <a:srgbClr val="FF4519"/>
              </a:buClr>
            </a:pPr>
            <a:endParaRPr lang="it-IT" b="1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FF4519"/>
              </a:buClr>
            </a:pPr>
            <a:endParaRPr lang="it-IT" b="1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FF4519"/>
              </a:buClr>
            </a:pPr>
            <a:endParaRPr lang="it-IT" b="1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11">
            <a:extLst>
              <a:ext uri="{FF2B5EF4-FFF2-40B4-BE49-F238E27FC236}">
                <a16:creationId xmlns:a16="http://schemas.microsoft.com/office/drawing/2014/main" id="{7AEE9CAC-347C-43C2-AE87-6BC5566E6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1AA246B-6D55-439D-A06B-2F92849F33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945" y="1197355"/>
            <a:ext cx="3995592" cy="3995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9972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CD4935A-823D-4024-911D-A68B85A68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91" y="449942"/>
            <a:ext cx="6239979" cy="725714"/>
          </a:xfrm>
        </p:spPr>
        <p:txBody>
          <a:bodyPr anchor="b">
            <a:normAutofit/>
          </a:bodyPr>
          <a:lstStyle/>
          <a:p>
            <a:pPr algn="l"/>
            <a:r>
              <a:rPr lang="it-IT" sz="2800" b="1" dirty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TIMELINE  2.0: </a:t>
            </a:r>
            <a:r>
              <a:rPr lang="it-IT" sz="280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NUOVO APPROCCIO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AB6BC1E-BC15-4FCA-BF8A-3CD0F61583C7}"/>
              </a:ext>
            </a:extLst>
          </p:cNvPr>
          <p:cNvSpPr txBox="1"/>
          <p:nvPr/>
        </p:nvSpPr>
        <p:spPr>
          <a:xfrm>
            <a:off x="5072739" y="3069003"/>
            <a:ext cx="5435605" cy="2773067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>
              <a:lnSpc>
                <a:spcPct val="90000"/>
              </a:lnSpc>
              <a:buClr>
                <a:srgbClr val="12DAFC"/>
              </a:buClr>
            </a:pPr>
            <a:r>
              <a:rPr lang="it-IT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 essere in grado di</a:t>
            </a: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36900">
              <a:lnSpc>
                <a:spcPct val="90000"/>
              </a:lnSpc>
              <a:buClr>
                <a:srgbClr val="12DAFC"/>
              </a:buClr>
            </a:pPr>
            <a:endParaRPr lang="it-IT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eggere event logs in json/csv</a:t>
            </a:r>
          </a:p>
          <a:p>
            <a:pPr marL="36900">
              <a:buClr>
                <a:srgbClr val="12DAFC"/>
              </a:buClr>
            </a:pPr>
            <a:endParaRPr lang="it-IT" sz="2000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Interpretare diversi tipi di event logs</a:t>
            </a:r>
          </a:p>
          <a:p>
            <a:pPr marL="36900">
              <a:buClr>
                <a:srgbClr val="12DAFC"/>
              </a:buClr>
            </a:pPr>
            <a:endParaRPr lang="it-IT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Riconoscere e v</a:t>
            </a: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isualizzare in modo comprensibile diversi tipi di timepstamp (data e ora in event logs).</a:t>
            </a:r>
            <a:endParaRPr lang="it-IT" sz="2000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ED5ADA5-8B5A-4DB6-92A1-C0F8F7C7D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302" y="624114"/>
            <a:ext cx="1582058" cy="158205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2C7E6BA-F27A-46E4-AEAB-747CCDFC915D}"/>
              </a:ext>
            </a:extLst>
          </p:cNvPr>
          <p:cNvSpPr txBox="1"/>
          <p:nvPr/>
        </p:nvSpPr>
        <p:spPr>
          <a:xfrm>
            <a:off x="798284" y="1642322"/>
            <a:ext cx="3868061" cy="867930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APPROCCIO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CYBERSECURITY: Log analysis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738873C-9471-419C-8283-FA9D7E749104}"/>
              </a:ext>
            </a:extLst>
          </p:cNvPr>
          <p:cNvSpPr txBox="1"/>
          <p:nvPr/>
        </p:nvSpPr>
        <p:spPr>
          <a:xfrm>
            <a:off x="805540" y="3074953"/>
            <a:ext cx="3868061" cy="1449628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OBIETTIVO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>
              <a:lnSpc>
                <a:spcPct val="90000"/>
              </a:lnSpc>
              <a:buClr>
                <a:srgbClr val="12DAFC"/>
              </a:buClr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Supporto a esperti di Cybersecurity per analizzare i dati, in contesto collaborativo</a:t>
            </a:r>
          </a:p>
        </p:txBody>
      </p:sp>
    </p:spTree>
    <p:extLst>
      <p:ext uri="{BB962C8B-B14F-4D97-AF65-F5344CB8AC3E}">
        <p14:creationId xmlns:p14="http://schemas.microsoft.com/office/powerpoint/2010/main" val="2299472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CD4935A-823D-4024-911D-A68B85A68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56" y="344552"/>
            <a:ext cx="5441692" cy="914401"/>
          </a:xfrm>
        </p:spPr>
        <p:txBody>
          <a:bodyPr anchor="b">
            <a:normAutofit/>
          </a:bodyPr>
          <a:lstStyle/>
          <a:p>
            <a:pPr algn="l"/>
            <a:r>
              <a:rPr lang="it-IT" sz="3100" b="1" dirty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COLTRANE: </a:t>
            </a:r>
            <a:r>
              <a:rPr lang="it-IT" sz="310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Progetto ERASMUS+</a:t>
            </a:r>
            <a:br>
              <a:rPr lang="it-IT" sz="280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60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https://coltrane.ait.ac.at/</a:t>
            </a:r>
            <a:r>
              <a:rPr lang="it-IT" sz="160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EC26139-08D0-4FA6-BDE0-3CDD4721958C}"/>
              </a:ext>
            </a:extLst>
          </p:cNvPr>
          <p:cNvSpPr txBox="1"/>
          <p:nvPr/>
        </p:nvSpPr>
        <p:spPr>
          <a:xfrm>
            <a:off x="740222" y="1978380"/>
            <a:ext cx="4847777" cy="2209964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OBIETTIVI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79800" indent="-342900">
              <a:lnSpc>
                <a:spcPct val="150000"/>
              </a:lnSpc>
              <a:buClr>
                <a:srgbClr val="12DAFC"/>
              </a:buClr>
              <a:buFont typeface="+mj-lt"/>
              <a:buAutoNum type="arabicPeriod"/>
            </a:pPr>
            <a:r>
              <a:rPr lang="it-IT" i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RAZIONALIZZARE LA CYBERSECURITY</a:t>
            </a:r>
          </a:p>
          <a:p>
            <a:pPr marL="379800" indent="-342900">
              <a:lnSpc>
                <a:spcPct val="150000"/>
              </a:lnSpc>
              <a:buClr>
                <a:srgbClr val="12DAFC"/>
              </a:buClr>
              <a:buFont typeface="+mj-lt"/>
              <a:buAutoNum type="arabicPeriod"/>
            </a:pP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CONCEZIONE DI UN PROBLEMA COLLETTIVO</a:t>
            </a:r>
          </a:p>
          <a:p>
            <a:pPr marL="379800" indent="-342900">
              <a:lnSpc>
                <a:spcPct val="150000"/>
              </a:lnSpc>
              <a:buClr>
                <a:srgbClr val="12DAFC"/>
              </a:buClr>
              <a:buFont typeface="+mj-lt"/>
              <a:buAutoNum type="arabicPeriod"/>
            </a:pPr>
            <a:r>
              <a:rPr lang="it-IT" i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COLLABORAZIONE</a:t>
            </a:r>
          </a:p>
          <a:p>
            <a:pPr marL="379800" indent="-342900">
              <a:lnSpc>
                <a:spcPct val="150000"/>
              </a:lnSpc>
              <a:buClr>
                <a:srgbClr val="12DAFC"/>
              </a:buClr>
              <a:buFont typeface="+mj-lt"/>
              <a:buAutoNum type="arabicPeriod"/>
            </a:pP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TOOLKIT PER L’APPRENDIMENTO</a:t>
            </a:r>
            <a:endParaRPr lang="it-IT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8DC7426-FF48-47EF-82B8-D06659AE01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1667" y="2002864"/>
            <a:ext cx="3352308" cy="335230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D7464D7-E079-491D-9ED9-2D606E57E3A8}"/>
              </a:ext>
            </a:extLst>
          </p:cNvPr>
          <p:cNvCxnSpPr/>
          <p:nvPr/>
        </p:nvCxnSpPr>
        <p:spPr>
          <a:xfrm>
            <a:off x="743919" y="5966845"/>
            <a:ext cx="10135891" cy="0"/>
          </a:xfrm>
          <a:prstGeom prst="line">
            <a:avLst/>
          </a:prstGeom>
          <a:ln w="3175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2C5159A-779C-48D4-AFB1-9C94D9E763AB}"/>
              </a:ext>
            </a:extLst>
          </p:cNvPr>
          <p:cNvSpPr txBox="1"/>
          <p:nvPr/>
        </p:nvSpPr>
        <p:spPr>
          <a:xfrm>
            <a:off x="678050" y="6054386"/>
            <a:ext cx="803199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sz="1400" b="0" u="none" strike="noStrike" baseline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 “Poster: The Need for a Collaborative Approach to Cyber Security Education”</a:t>
            </a:r>
          </a:p>
          <a:p>
            <a:r>
              <a:rPr lang="en-US" sz="14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13. “Collaborative Cybersecurity Awareness Learning” </a:t>
            </a:r>
            <a:r>
              <a:rPr lang="en-US" sz="1400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https://coltrane.ait.ac.at/</a:t>
            </a:r>
            <a:r>
              <a:rPr lang="en-US" sz="1400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400" b="0" u="none" strike="noStrike" baseline="0" dirty="0">
              <a:solidFill>
                <a:srgbClr val="FF99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b="0" u="none" strike="noStrike" baseline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endParaRPr lang="it-IT" sz="1400" dirty="0">
              <a:solidFill>
                <a:schemeClr val="bg2"/>
              </a:solidFill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69C93902-9668-4EA4-87AA-97F3D393CF19}"/>
              </a:ext>
            </a:extLst>
          </p:cNvPr>
          <p:cNvCxnSpPr>
            <a:cxnSpLocks/>
          </p:cNvCxnSpPr>
          <p:nvPr/>
        </p:nvCxnSpPr>
        <p:spPr>
          <a:xfrm>
            <a:off x="6069494" y="410817"/>
            <a:ext cx="0" cy="901147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A364666-1E3D-43B6-B73D-F5F6F405EA44}"/>
              </a:ext>
            </a:extLst>
          </p:cNvPr>
          <p:cNvSpPr txBox="1"/>
          <p:nvPr/>
        </p:nvSpPr>
        <p:spPr>
          <a:xfrm>
            <a:off x="6228519" y="371060"/>
            <a:ext cx="6453809" cy="104644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PARTNER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Austrian Institute of Technology (Coordinator), Austria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University Vienna, Austria</a:t>
            </a:r>
          </a:p>
          <a:p>
            <a:pPr marL="285750" indent="-285750">
              <a:buFontTx/>
              <a:buChar char="-"/>
            </a:pPr>
            <a:r>
              <a:rPr lang="it-IT" sz="1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University of Oulu, Finlandia</a:t>
            </a:r>
          </a:p>
          <a:p>
            <a:pPr marL="285750" indent="-285750">
              <a:buFontTx/>
              <a:buChar char="-"/>
            </a:pPr>
            <a:endParaRPr lang="it-IT" sz="12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it-IT" sz="1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University of Nottingham, Regno Unito</a:t>
            </a:r>
          </a:p>
          <a:p>
            <a:pPr marL="285750" indent="-285750">
              <a:buFontTx/>
              <a:buChar char="-"/>
            </a:pPr>
            <a:r>
              <a:rPr lang="it-IT" sz="1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Wise &amp; Munro, Olanda</a:t>
            </a:r>
          </a:p>
          <a:p>
            <a:pPr marL="285750" indent="-285750">
              <a:buFontTx/>
              <a:buChar char="-"/>
            </a:pPr>
            <a:r>
              <a:rPr lang="it-IT" sz="1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University of </a:t>
            </a:r>
            <a:r>
              <a:rPr lang="it-IT" sz="1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Salerno, Italia</a:t>
            </a:r>
          </a:p>
        </p:txBody>
      </p:sp>
    </p:spTree>
    <p:extLst>
      <p:ext uri="{BB962C8B-B14F-4D97-AF65-F5344CB8AC3E}">
        <p14:creationId xmlns:p14="http://schemas.microsoft.com/office/powerpoint/2010/main" val="3477445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CD4935A-823D-4024-911D-A68B85A68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91" y="449942"/>
            <a:ext cx="6239979" cy="725714"/>
          </a:xfrm>
        </p:spPr>
        <p:txBody>
          <a:bodyPr anchor="b">
            <a:normAutofit/>
          </a:bodyPr>
          <a:lstStyle/>
          <a:p>
            <a:pPr algn="l"/>
            <a:r>
              <a:rPr lang="it-IT" sz="2800" b="1" dirty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TIMELINE  1.0: </a:t>
            </a:r>
            <a:r>
              <a:rPr lang="it-IT" sz="280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PROBLEMATICHE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10BA67A-8413-4F76-A0EB-5AE7DA1EB873}"/>
              </a:ext>
            </a:extLst>
          </p:cNvPr>
          <p:cNvSpPr txBox="1"/>
          <p:nvPr/>
        </p:nvSpPr>
        <p:spPr>
          <a:xfrm>
            <a:off x="696680" y="1387710"/>
            <a:ext cx="3918863" cy="461665"/>
          </a:xfrm>
          <a:prstGeom prst="rect">
            <a:avLst/>
          </a:prstGeom>
          <a:solidFill>
            <a:srgbClr val="90CBF8">
              <a:alpha val="10000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6900">
              <a:buClr>
                <a:srgbClr val="FF0000"/>
              </a:buClr>
            </a:pPr>
            <a:r>
              <a:rPr lang="it-IT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FORMATI DI DATA LIMITATI</a:t>
            </a:r>
            <a:endParaRPr lang="it-IT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EA43ADF-B6FE-464C-968D-27CCF5499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93" b="93051" l="9980" r="89980">
                        <a14:foregroundMark x1="45576" y1="8566" x2="52525" y2="8566"/>
                        <a14:foregroundMark x1="46141" y1="5899" x2="54141" y2="5333"/>
                        <a14:foregroundMark x1="58949" y1="92525" x2="63232" y2="87717"/>
                        <a14:foregroundMark x1="37051" y1="93051" x2="53616" y2="93051"/>
                        <a14:backgroundMark x1="56808" y1="75394" x2="56808" y2="88242"/>
                        <a14:backgroundMark x1="54141" y1="96808" x2="56283" y2="94101"/>
                        <a14:backgroundMark x1="67354" y1="88000" x2="66990" y2="93091"/>
                        <a14:backgroundMark x1="56768" y1="90545" x2="56768" y2="93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227" y="1033483"/>
            <a:ext cx="2309093" cy="230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775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CD4935A-823D-4024-911D-A68B85A68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91" y="449942"/>
            <a:ext cx="6239979" cy="725714"/>
          </a:xfrm>
        </p:spPr>
        <p:txBody>
          <a:bodyPr anchor="b">
            <a:normAutofit/>
          </a:bodyPr>
          <a:lstStyle/>
          <a:p>
            <a:pPr algn="l"/>
            <a:r>
              <a:rPr lang="it-IT" sz="2800" b="1" dirty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TIMELINE  1.0: </a:t>
            </a:r>
            <a:r>
              <a:rPr lang="it-IT" sz="280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PROBLEMATICHE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10BA67A-8413-4F76-A0EB-5AE7DA1EB873}"/>
              </a:ext>
            </a:extLst>
          </p:cNvPr>
          <p:cNvSpPr txBox="1"/>
          <p:nvPr/>
        </p:nvSpPr>
        <p:spPr>
          <a:xfrm>
            <a:off x="696680" y="1387710"/>
            <a:ext cx="3918863" cy="461665"/>
          </a:xfrm>
          <a:prstGeom prst="rect">
            <a:avLst/>
          </a:prstGeom>
          <a:solidFill>
            <a:srgbClr val="90CBF8">
              <a:alpha val="10000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6900">
              <a:buClr>
                <a:srgbClr val="FF0000"/>
              </a:buClr>
            </a:pPr>
            <a:r>
              <a:rPr lang="it-IT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FORMATI DI DATA LIMITATI</a:t>
            </a:r>
            <a:endParaRPr lang="it-IT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12DA2BF-A5B2-4369-9B45-C8D092CF41BA}"/>
              </a:ext>
            </a:extLst>
          </p:cNvPr>
          <p:cNvSpPr txBox="1"/>
          <p:nvPr/>
        </p:nvSpPr>
        <p:spPr>
          <a:xfrm>
            <a:off x="638628" y="2259763"/>
            <a:ext cx="628468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79800" indent="-342900">
              <a:buClr>
                <a:srgbClr val="FF0000"/>
              </a:buClr>
              <a:buFontTx/>
              <a:buChar char="-"/>
            </a:pPr>
            <a:r>
              <a:rPr lang="it-IT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Stringa RFC2822</a:t>
            </a:r>
          </a:p>
          <a:p>
            <a:pPr marL="379800" indent="-342900">
              <a:buClr>
                <a:srgbClr val="FF0000"/>
              </a:buClr>
              <a:buFontTx/>
              <a:buChar char="-"/>
            </a:pPr>
            <a:r>
              <a:rPr lang="it-IT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Stringa</a:t>
            </a: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ISO 8601</a:t>
            </a:r>
          </a:p>
          <a:p>
            <a:pPr marL="379800" indent="-342900">
              <a:buClr>
                <a:srgbClr val="FF0000"/>
              </a:buClr>
              <a:buFontTx/>
              <a:buChar char="-"/>
            </a:pPr>
            <a:r>
              <a:rPr lang="it-IT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Numero singolo che rappresenta l’anno</a:t>
            </a:r>
          </a:p>
          <a:p>
            <a:pPr marL="379800" indent="-342900">
              <a:buClr>
                <a:srgbClr val="FF0000"/>
              </a:buClr>
              <a:buFontTx/>
              <a:buChar char="-"/>
            </a:pPr>
            <a:r>
              <a:rPr lang="it-IT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Numero romano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EA43ADF-B6FE-464C-968D-27CCF5499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93" b="93051" l="9980" r="89980">
                        <a14:foregroundMark x1="45576" y1="8566" x2="52525" y2="8566"/>
                        <a14:foregroundMark x1="46141" y1="5899" x2="54141" y2="5333"/>
                        <a14:foregroundMark x1="58949" y1="92525" x2="63232" y2="87717"/>
                        <a14:foregroundMark x1="37051" y1="93051" x2="53616" y2="93051"/>
                        <a14:backgroundMark x1="56808" y1="75394" x2="56808" y2="88242"/>
                        <a14:backgroundMark x1="54141" y1="96808" x2="56283" y2="94101"/>
                        <a14:backgroundMark x1="67354" y1="88000" x2="66990" y2="93091"/>
                        <a14:backgroundMark x1="56768" y1="90545" x2="56768" y2="93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227" y="1033483"/>
            <a:ext cx="2309093" cy="230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348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CD4935A-823D-4024-911D-A68B85A68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91" y="449942"/>
            <a:ext cx="6239979" cy="725714"/>
          </a:xfrm>
        </p:spPr>
        <p:txBody>
          <a:bodyPr anchor="b">
            <a:normAutofit/>
          </a:bodyPr>
          <a:lstStyle/>
          <a:p>
            <a:pPr algn="l"/>
            <a:r>
              <a:rPr lang="it-IT" sz="2800" b="1" dirty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TIMELINE  1.0: </a:t>
            </a:r>
            <a:r>
              <a:rPr lang="it-IT" sz="280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PROBLEMATICHE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10BA67A-8413-4F76-A0EB-5AE7DA1EB873}"/>
              </a:ext>
            </a:extLst>
          </p:cNvPr>
          <p:cNvSpPr txBox="1"/>
          <p:nvPr/>
        </p:nvSpPr>
        <p:spPr>
          <a:xfrm>
            <a:off x="696680" y="1387710"/>
            <a:ext cx="3918863" cy="461665"/>
          </a:xfrm>
          <a:prstGeom prst="rect">
            <a:avLst/>
          </a:prstGeom>
          <a:solidFill>
            <a:srgbClr val="90CBF8">
              <a:alpha val="10000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6900">
              <a:buClr>
                <a:srgbClr val="FF0000"/>
              </a:buClr>
            </a:pPr>
            <a:r>
              <a:rPr lang="it-IT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FORMATI DI DATA LIMITATI</a:t>
            </a:r>
            <a:endParaRPr lang="it-IT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511C824-452F-4AE4-B457-8DF20291D73C}"/>
              </a:ext>
            </a:extLst>
          </p:cNvPr>
          <p:cNvSpPr txBox="1"/>
          <p:nvPr/>
        </p:nvSpPr>
        <p:spPr>
          <a:xfrm>
            <a:off x="979713" y="4197420"/>
            <a:ext cx="44196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900">
              <a:buClr>
                <a:srgbClr val="FF0000"/>
              </a:buClr>
            </a:pPr>
            <a:r>
              <a:rPr lang="it-IT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Esistono molti altri formati di data che un dataset può contenere…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EA43ADF-B6FE-464C-968D-27CCF5499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93" b="93051" l="9980" r="89980">
                        <a14:foregroundMark x1="45576" y1="8566" x2="52525" y2="8566"/>
                        <a14:foregroundMark x1="46141" y1="5899" x2="54141" y2="5333"/>
                        <a14:foregroundMark x1="58949" y1="92525" x2="63232" y2="87717"/>
                        <a14:foregroundMark x1="37051" y1="93051" x2="53616" y2="93051"/>
                        <a14:backgroundMark x1="56808" y1="75394" x2="56808" y2="88242"/>
                        <a14:backgroundMark x1="54141" y1="96808" x2="56283" y2="94101"/>
                        <a14:backgroundMark x1="67354" y1="88000" x2="66990" y2="93091"/>
                        <a14:backgroundMark x1="56768" y1="90545" x2="56768" y2="93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227" y="1033483"/>
            <a:ext cx="2309093" cy="230909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FA7B242-B268-4C37-BB14-03EFA9E34E0D}"/>
              </a:ext>
            </a:extLst>
          </p:cNvPr>
          <p:cNvSpPr txBox="1"/>
          <p:nvPr/>
        </p:nvSpPr>
        <p:spPr>
          <a:xfrm>
            <a:off x="638628" y="2259763"/>
            <a:ext cx="628468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79800" indent="-342900">
              <a:buClr>
                <a:srgbClr val="FF0000"/>
              </a:buClr>
              <a:buFontTx/>
              <a:buChar char="-"/>
            </a:pPr>
            <a:r>
              <a:rPr lang="it-IT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Stringa RFC2822</a:t>
            </a:r>
          </a:p>
          <a:p>
            <a:pPr marL="379800" indent="-342900">
              <a:buClr>
                <a:srgbClr val="FF0000"/>
              </a:buClr>
              <a:buFontTx/>
              <a:buChar char="-"/>
            </a:pPr>
            <a:r>
              <a:rPr lang="it-IT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Stringa</a:t>
            </a: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ISO 8601</a:t>
            </a:r>
          </a:p>
          <a:p>
            <a:pPr marL="379800" indent="-342900">
              <a:buClr>
                <a:srgbClr val="FF0000"/>
              </a:buClr>
              <a:buFontTx/>
              <a:buChar char="-"/>
            </a:pPr>
            <a:r>
              <a:rPr lang="it-IT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Numero singolo che rappresenta l’anno</a:t>
            </a:r>
          </a:p>
          <a:p>
            <a:pPr marL="379800" indent="-342900">
              <a:buClr>
                <a:srgbClr val="FF0000"/>
              </a:buClr>
              <a:buFontTx/>
              <a:buChar char="-"/>
            </a:pPr>
            <a:r>
              <a:rPr lang="it-IT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Numero romano</a:t>
            </a:r>
          </a:p>
        </p:txBody>
      </p:sp>
    </p:spTree>
    <p:extLst>
      <p:ext uri="{BB962C8B-B14F-4D97-AF65-F5344CB8AC3E}">
        <p14:creationId xmlns:p14="http://schemas.microsoft.com/office/powerpoint/2010/main" val="2244705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CD4935A-823D-4024-911D-A68B85A68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91" y="406399"/>
            <a:ext cx="6239979" cy="725714"/>
          </a:xfrm>
        </p:spPr>
        <p:txBody>
          <a:bodyPr anchor="b">
            <a:normAutofit/>
          </a:bodyPr>
          <a:lstStyle/>
          <a:p>
            <a:pPr algn="l"/>
            <a:r>
              <a:rPr lang="it-IT" sz="2800" b="1" dirty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TIMELINE  1.0: </a:t>
            </a:r>
            <a:r>
              <a:rPr lang="it-IT" sz="280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PROBLEMATICHE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F15F403-C07D-4F23-B733-A22B733D8EB6}"/>
              </a:ext>
            </a:extLst>
          </p:cNvPr>
          <p:cNvSpPr txBox="1"/>
          <p:nvPr/>
        </p:nvSpPr>
        <p:spPr>
          <a:xfrm>
            <a:off x="798289" y="2133600"/>
            <a:ext cx="3164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endParaRPr lang="it-IT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EA74AF-20B6-4E15-9D56-B32B5780213E}"/>
              </a:ext>
            </a:extLst>
          </p:cNvPr>
          <p:cNvSpPr txBox="1"/>
          <p:nvPr/>
        </p:nvSpPr>
        <p:spPr>
          <a:xfrm>
            <a:off x="696681" y="1387710"/>
            <a:ext cx="3280234" cy="461665"/>
          </a:xfrm>
          <a:prstGeom prst="rect">
            <a:avLst/>
          </a:prstGeom>
          <a:solidFill>
            <a:srgbClr val="90CBF8">
              <a:alpha val="10000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6900">
              <a:buClr>
                <a:srgbClr val="FF0000"/>
              </a:buClr>
            </a:pPr>
            <a:r>
              <a:rPr lang="it-IT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SCHEDA INPUT: ORA </a:t>
            </a:r>
            <a:endParaRPr lang="it-IT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5BACFD2-47AC-4F72-8F68-CACB08E83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93" b="93051" l="9980" r="89980">
                        <a14:foregroundMark x1="45576" y1="8566" x2="52525" y2="8566"/>
                        <a14:foregroundMark x1="46141" y1="5899" x2="54141" y2="5333"/>
                        <a14:foregroundMark x1="58949" y1="92525" x2="63232" y2="87717"/>
                        <a14:foregroundMark x1="37051" y1="93051" x2="53616" y2="93051"/>
                        <a14:backgroundMark x1="56808" y1="75394" x2="56808" y2="88242"/>
                        <a14:backgroundMark x1="54141" y1="96808" x2="56283" y2="94101"/>
                        <a14:backgroundMark x1="67354" y1="88000" x2="66990" y2="93091"/>
                        <a14:backgroundMark x1="56768" y1="90545" x2="56768" y2="93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227" y="1033483"/>
            <a:ext cx="2309093" cy="230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68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CD4935A-823D-4024-911D-A68B85A68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91" y="406399"/>
            <a:ext cx="6239979" cy="725714"/>
          </a:xfrm>
        </p:spPr>
        <p:txBody>
          <a:bodyPr anchor="b">
            <a:normAutofit/>
          </a:bodyPr>
          <a:lstStyle/>
          <a:p>
            <a:pPr algn="l"/>
            <a:r>
              <a:rPr lang="it-IT" sz="2800" b="1" dirty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TIMELINE  1.0: </a:t>
            </a:r>
            <a:r>
              <a:rPr lang="it-IT" sz="280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PROBLEMATICHE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F15F403-C07D-4F23-B733-A22B733D8EB6}"/>
              </a:ext>
            </a:extLst>
          </p:cNvPr>
          <p:cNvSpPr txBox="1"/>
          <p:nvPr/>
        </p:nvSpPr>
        <p:spPr>
          <a:xfrm>
            <a:off x="798289" y="2133600"/>
            <a:ext cx="3164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endParaRPr lang="it-IT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EA74AF-20B6-4E15-9D56-B32B5780213E}"/>
              </a:ext>
            </a:extLst>
          </p:cNvPr>
          <p:cNvSpPr txBox="1"/>
          <p:nvPr/>
        </p:nvSpPr>
        <p:spPr>
          <a:xfrm>
            <a:off x="696681" y="1387710"/>
            <a:ext cx="3280234" cy="461665"/>
          </a:xfrm>
          <a:prstGeom prst="rect">
            <a:avLst/>
          </a:prstGeom>
          <a:solidFill>
            <a:srgbClr val="90CBF8">
              <a:alpha val="10000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6900">
              <a:buClr>
                <a:srgbClr val="FF0000"/>
              </a:buClr>
            </a:pPr>
            <a:r>
              <a:rPr lang="it-IT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SCHEDA INPUT: ORA </a:t>
            </a:r>
            <a:endParaRPr lang="it-IT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02A218E-90E8-45B5-9EEF-D7F4A7AA6E7A}"/>
              </a:ext>
            </a:extLst>
          </p:cNvPr>
          <p:cNvSpPr txBox="1"/>
          <p:nvPr/>
        </p:nvSpPr>
        <p:spPr>
          <a:xfrm>
            <a:off x="703939" y="2026952"/>
            <a:ext cx="3868061" cy="2465290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SCHEDA INPUT  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 INIZIALE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FINALE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TITOLO</a:t>
            </a:r>
            <a:endParaRPr lang="it-IT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DESCRIZIONE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MEDIA URL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5BACFD2-47AC-4F72-8F68-CACB08E83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93" b="93051" l="9980" r="89980">
                        <a14:foregroundMark x1="45576" y1="8566" x2="52525" y2="8566"/>
                        <a14:foregroundMark x1="46141" y1="5899" x2="54141" y2="5333"/>
                        <a14:foregroundMark x1="58949" y1="92525" x2="63232" y2="87717"/>
                        <a14:foregroundMark x1="37051" y1="93051" x2="53616" y2="93051"/>
                        <a14:backgroundMark x1="56808" y1="75394" x2="56808" y2="88242"/>
                        <a14:backgroundMark x1="54141" y1="96808" x2="56283" y2="94101"/>
                        <a14:backgroundMark x1="67354" y1="88000" x2="66990" y2="93091"/>
                        <a14:backgroundMark x1="56768" y1="90545" x2="56768" y2="93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227" y="1033483"/>
            <a:ext cx="2309093" cy="230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0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CD4935A-823D-4024-911D-A68B85A68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91" y="406399"/>
            <a:ext cx="6239979" cy="725714"/>
          </a:xfrm>
        </p:spPr>
        <p:txBody>
          <a:bodyPr anchor="b">
            <a:normAutofit/>
          </a:bodyPr>
          <a:lstStyle/>
          <a:p>
            <a:pPr algn="l"/>
            <a:r>
              <a:rPr lang="it-IT" sz="2800" b="1" dirty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TIMELINE  1.0: </a:t>
            </a:r>
            <a:r>
              <a:rPr lang="it-IT" sz="280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PROBLEMATICHE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F15F403-C07D-4F23-B733-A22B733D8EB6}"/>
              </a:ext>
            </a:extLst>
          </p:cNvPr>
          <p:cNvSpPr txBox="1"/>
          <p:nvPr/>
        </p:nvSpPr>
        <p:spPr>
          <a:xfrm>
            <a:off x="798289" y="2133600"/>
            <a:ext cx="3164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endParaRPr lang="it-IT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EA74AF-20B6-4E15-9D56-B32B5780213E}"/>
              </a:ext>
            </a:extLst>
          </p:cNvPr>
          <p:cNvSpPr txBox="1"/>
          <p:nvPr/>
        </p:nvSpPr>
        <p:spPr>
          <a:xfrm>
            <a:off x="696681" y="1387710"/>
            <a:ext cx="3280234" cy="461665"/>
          </a:xfrm>
          <a:prstGeom prst="rect">
            <a:avLst/>
          </a:prstGeom>
          <a:solidFill>
            <a:srgbClr val="90CBF8">
              <a:alpha val="10000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6900">
              <a:buClr>
                <a:srgbClr val="FF0000"/>
              </a:buClr>
            </a:pPr>
            <a:r>
              <a:rPr lang="it-IT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SCHEDA INPUT: ORA </a:t>
            </a:r>
            <a:endParaRPr lang="it-IT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02A218E-90E8-45B5-9EEF-D7F4A7AA6E7A}"/>
              </a:ext>
            </a:extLst>
          </p:cNvPr>
          <p:cNvSpPr txBox="1"/>
          <p:nvPr/>
        </p:nvSpPr>
        <p:spPr>
          <a:xfrm>
            <a:off x="703939" y="2026952"/>
            <a:ext cx="3868061" cy="2465290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SCHEDA INPUT  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 INIZIALE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FINALE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TITOLO</a:t>
            </a:r>
            <a:endParaRPr lang="it-IT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DESCRIZIONE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MEDIA URL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C04AB78-2BA6-4F97-8FF7-1439AB59F6FD}"/>
              </a:ext>
            </a:extLst>
          </p:cNvPr>
          <p:cNvSpPr txBox="1"/>
          <p:nvPr/>
        </p:nvSpPr>
        <p:spPr>
          <a:xfrm>
            <a:off x="566053" y="4588722"/>
            <a:ext cx="3868061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 dataset con campi DATA e ORA distinti, non sono contemplati…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5BACFD2-47AC-4F72-8F68-CACB08E83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93" b="93051" l="9980" r="89980">
                        <a14:foregroundMark x1="45576" y1="8566" x2="52525" y2="8566"/>
                        <a14:foregroundMark x1="46141" y1="5899" x2="54141" y2="5333"/>
                        <a14:foregroundMark x1="58949" y1="92525" x2="63232" y2="87717"/>
                        <a14:foregroundMark x1="37051" y1="93051" x2="53616" y2="93051"/>
                        <a14:backgroundMark x1="56808" y1="75394" x2="56808" y2="88242"/>
                        <a14:backgroundMark x1="54141" y1="96808" x2="56283" y2="94101"/>
                        <a14:backgroundMark x1="67354" y1="88000" x2="66990" y2="93091"/>
                        <a14:backgroundMark x1="56768" y1="90545" x2="56768" y2="93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227" y="1033483"/>
            <a:ext cx="2309093" cy="230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5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CD4935A-823D-4024-911D-A68B85A68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91" y="406399"/>
            <a:ext cx="6239979" cy="725714"/>
          </a:xfrm>
        </p:spPr>
        <p:txBody>
          <a:bodyPr anchor="b">
            <a:normAutofit/>
          </a:bodyPr>
          <a:lstStyle/>
          <a:p>
            <a:pPr algn="l"/>
            <a:r>
              <a:rPr lang="it-IT" sz="2800" b="1" dirty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TIMELINE  1.0: </a:t>
            </a:r>
            <a:r>
              <a:rPr lang="it-IT" sz="280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PROBLEMATICHE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F15F403-C07D-4F23-B733-A22B733D8EB6}"/>
              </a:ext>
            </a:extLst>
          </p:cNvPr>
          <p:cNvSpPr txBox="1"/>
          <p:nvPr/>
        </p:nvSpPr>
        <p:spPr>
          <a:xfrm>
            <a:off x="798289" y="2133600"/>
            <a:ext cx="3164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endParaRPr lang="it-IT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EA74AF-20B6-4E15-9D56-B32B5780213E}"/>
              </a:ext>
            </a:extLst>
          </p:cNvPr>
          <p:cNvSpPr txBox="1"/>
          <p:nvPr/>
        </p:nvSpPr>
        <p:spPr>
          <a:xfrm>
            <a:off x="696681" y="1387710"/>
            <a:ext cx="3280234" cy="461665"/>
          </a:xfrm>
          <a:prstGeom prst="rect">
            <a:avLst/>
          </a:prstGeom>
          <a:solidFill>
            <a:srgbClr val="90CBF8">
              <a:alpha val="10000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6900">
              <a:buClr>
                <a:srgbClr val="FF0000"/>
              </a:buClr>
            </a:pPr>
            <a:r>
              <a:rPr lang="it-IT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SCHEDA INPUT: ORA </a:t>
            </a:r>
            <a:endParaRPr lang="it-IT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02A218E-90E8-45B5-9EEF-D7F4A7AA6E7A}"/>
              </a:ext>
            </a:extLst>
          </p:cNvPr>
          <p:cNvSpPr txBox="1"/>
          <p:nvPr/>
        </p:nvSpPr>
        <p:spPr>
          <a:xfrm>
            <a:off x="703939" y="2026952"/>
            <a:ext cx="3868061" cy="2465290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SCHEDA INPUT  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 INIZIALE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FINALE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TITOLO</a:t>
            </a:r>
            <a:endParaRPr lang="it-IT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DESCRIZIONE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MEDIA URL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C04AB78-2BA6-4F97-8FF7-1439AB59F6FD}"/>
              </a:ext>
            </a:extLst>
          </p:cNvPr>
          <p:cNvSpPr txBox="1"/>
          <p:nvPr/>
        </p:nvSpPr>
        <p:spPr>
          <a:xfrm>
            <a:off x="566053" y="4588722"/>
            <a:ext cx="3868061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 dataset con campi DATA e ORA distinti, non sono contemplati…</a:t>
            </a:r>
          </a:p>
        </p:txBody>
      </p:sp>
      <p:pic>
        <p:nvPicPr>
          <p:cNvPr id="1028" name="Picture 4" descr="Combine Date and Time in Excel (Easy Formula) - Trump Excel">
            <a:extLst>
              <a:ext uri="{FF2B5EF4-FFF2-40B4-BE49-F238E27FC236}">
                <a16:creationId xmlns:a16="http://schemas.microsoft.com/office/drawing/2014/main" id="{4157C8CA-4D93-4B14-8FA7-02C930D48B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30" r="37520"/>
          <a:stretch/>
        </p:blipFill>
        <p:spPr bwMode="auto">
          <a:xfrm>
            <a:off x="4927600" y="2046514"/>
            <a:ext cx="3287485" cy="3710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406D27E-4DE8-4E4D-B8E5-77DD84C5AFC9}"/>
              </a:ext>
            </a:extLst>
          </p:cNvPr>
          <p:cNvSpPr txBox="1"/>
          <p:nvPr/>
        </p:nvSpPr>
        <p:spPr>
          <a:xfrm>
            <a:off x="4847771" y="5732261"/>
            <a:ext cx="336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Esempio: campi «Date» e «Time» distinti di un generico dataset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5BACFD2-47AC-4F72-8F68-CACB08E83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93" b="93051" l="9980" r="89980">
                        <a14:foregroundMark x1="45576" y1="8566" x2="52525" y2="8566"/>
                        <a14:foregroundMark x1="46141" y1="5899" x2="54141" y2="5333"/>
                        <a14:foregroundMark x1="58949" y1="92525" x2="63232" y2="87717"/>
                        <a14:foregroundMark x1="37051" y1="93051" x2="53616" y2="93051"/>
                        <a14:backgroundMark x1="56808" y1="75394" x2="56808" y2="88242"/>
                        <a14:backgroundMark x1="54141" y1="96808" x2="56283" y2="94101"/>
                        <a14:backgroundMark x1="67354" y1="88000" x2="66990" y2="93091"/>
                        <a14:backgroundMark x1="56768" y1="90545" x2="56768" y2="93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227" y="1033483"/>
            <a:ext cx="2309093" cy="230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82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CD4935A-823D-4024-911D-A68B85A68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91" y="449942"/>
            <a:ext cx="6239979" cy="725714"/>
          </a:xfrm>
        </p:spPr>
        <p:txBody>
          <a:bodyPr anchor="b">
            <a:normAutofit/>
          </a:bodyPr>
          <a:lstStyle/>
          <a:p>
            <a:pPr algn="l"/>
            <a:r>
              <a:rPr lang="it-IT" sz="2800" b="1" dirty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TIMELINE  1.0: </a:t>
            </a:r>
            <a:r>
              <a:rPr lang="it-IT" sz="280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PROBLEMATICHE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45131C9-29C6-4987-8597-5080852FD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93" b="93051" l="9980" r="89980">
                        <a14:foregroundMark x1="45576" y1="8566" x2="52525" y2="8566"/>
                        <a14:foregroundMark x1="46141" y1="5899" x2="54141" y2="5333"/>
                        <a14:foregroundMark x1="58949" y1="92525" x2="63232" y2="87717"/>
                        <a14:foregroundMark x1="37051" y1="93051" x2="53616" y2="93051"/>
                        <a14:backgroundMark x1="56808" y1="75394" x2="56808" y2="88242"/>
                        <a14:backgroundMark x1="54141" y1="96808" x2="56283" y2="94101"/>
                        <a14:backgroundMark x1="67354" y1="88000" x2="66990" y2="93091"/>
                        <a14:backgroundMark x1="56768" y1="90545" x2="56768" y2="93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227" y="1033483"/>
            <a:ext cx="2309093" cy="2309093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7195DAE-3387-4FA6-8E66-BD1C9CB9E91D}"/>
              </a:ext>
            </a:extLst>
          </p:cNvPr>
          <p:cNvSpPr txBox="1"/>
          <p:nvPr/>
        </p:nvSpPr>
        <p:spPr>
          <a:xfrm>
            <a:off x="798289" y="2133600"/>
            <a:ext cx="3164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endParaRPr lang="it-IT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C6C6E2C-5846-4ACB-92AD-F2FC0B90185C}"/>
              </a:ext>
            </a:extLst>
          </p:cNvPr>
          <p:cNvSpPr txBox="1"/>
          <p:nvPr/>
        </p:nvSpPr>
        <p:spPr>
          <a:xfrm>
            <a:off x="696680" y="1387710"/>
            <a:ext cx="4484919" cy="461665"/>
          </a:xfrm>
          <a:prstGeom prst="rect">
            <a:avLst/>
          </a:prstGeom>
          <a:solidFill>
            <a:srgbClr val="90CBF8">
              <a:alpha val="10000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6900">
              <a:buClr>
                <a:srgbClr val="FF0000"/>
              </a:buClr>
            </a:pPr>
            <a:r>
              <a:rPr lang="it-IT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SCHEDA INPUT: INFO RIDOTTE </a:t>
            </a:r>
            <a:endParaRPr lang="it-IT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DCC4DD97-D023-4622-8E6C-871D61BDFB89}"/>
              </a:ext>
            </a:extLst>
          </p:cNvPr>
          <p:cNvCxnSpPr/>
          <p:nvPr/>
        </p:nvCxnSpPr>
        <p:spPr>
          <a:xfrm>
            <a:off x="743919" y="6369797"/>
            <a:ext cx="10135891" cy="0"/>
          </a:xfrm>
          <a:prstGeom prst="line">
            <a:avLst/>
          </a:prstGeom>
          <a:ln w="3175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103325B-17B8-44C9-895C-AF8F4CFB8C63}"/>
              </a:ext>
            </a:extLst>
          </p:cNvPr>
          <p:cNvSpPr txBox="1"/>
          <p:nvPr/>
        </p:nvSpPr>
        <p:spPr>
          <a:xfrm>
            <a:off x="678050" y="6457338"/>
            <a:ext cx="8791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u="none" strike="noStrike" baseline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5. </a:t>
            </a:r>
            <a:r>
              <a:rPr lang="en-US" sz="1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“Real Cybersecurity Data for Anomaly Detection Research” </a:t>
            </a:r>
            <a:r>
              <a:rPr lang="en-US" sz="1400" dirty="0">
                <a:solidFill>
                  <a:srgbClr val="FF9966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https://www.kaggle.com/katehighnam/beth-dataset</a:t>
            </a:r>
            <a:r>
              <a:rPr lang="en-US" sz="1400" b="0" u="none" strike="noStrike" baseline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it-IT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9213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CD4935A-823D-4024-911D-A68B85A68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56" y="397559"/>
            <a:ext cx="6501865" cy="715617"/>
          </a:xfrm>
        </p:spPr>
        <p:txBody>
          <a:bodyPr anchor="b">
            <a:normAutofit fontScale="90000"/>
          </a:bodyPr>
          <a:lstStyle/>
          <a:p>
            <a:pPr algn="l">
              <a:buClr>
                <a:srgbClr val="00B0F0"/>
              </a:buClr>
            </a:pPr>
            <a:r>
              <a:rPr lang="it-IT" sz="3100" b="1" dirty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ROUTE-TO-PA: </a:t>
            </a:r>
            <a:r>
              <a:rPr lang="it-IT" sz="310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Progetto Europeo H2020</a:t>
            </a:r>
            <a:br>
              <a:rPr lang="it-IT" sz="280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60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Horizon Europe</a:t>
            </a:r>
            <a:r>
              <a:rPr lang="it-IT" sz="280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60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https://www.innoradar.eu/innovation/29873</a:t>
            </a:r>
            <a:r>
              <a:rPr lang="it-IT" sz="270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it-IT" sz="2800" dirty="0">
              <a:ln>
                <a:noFill/>
              </a:ln>
              <a:solidFill>
                <a:schemeClr val="bg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D116A4D-4921-4ECC-B1B9-1738657D18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766" y="2114161"/>
            <a:ext cx="2746104" cy="2746104"/>
          </a:xfrm>
          <a:prstGeom prst="rect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783F6518-30C1-4C99-BB47-036571E7B31D}"/>
              </a:ext>
            </a:extLst>
          </p:cNvPr>
          <p:cNvSpPr txBox="1"/>
          <p:nvPr/>
        </p:nvSpPr>
        <p:spPr>
          <a:xfrm>
            <a:off x="639890" y="954057"/>
            <a:ext cx="42116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6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1600" b="1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ROUTE-TO-PA</a:t>
            </a:r>
            <a:r>
              <a:rPr lang="it-IT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– </a:t>
            </a:r>
            <a:r>
              <a:rPr lang="it-IT" sz="16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it-IT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aising </a:t>
            </a:r>
            <a:r>
              <a:rPr lang="it-IT" sz="16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it-IT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pen and </a:t>
            </a:r>
            <a:r>
              <a:rPr lang="it-IT" sz="16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it-IT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ser-friendly </a:t>
            </a:r>
            <a:r>
              <a:rPr lang="it-IT" sz="16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it-IT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ransparency</a:t>
            </a:r>
            <a:r>
              <a:rPr lang="it-IT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it-IT" sz="16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it-IT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nabling </a:t>
            </a:r>
            <a:r>
              <a:rPr lang="it-IT" sz="16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it-IT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echnologies f</a:t>
            </a:r>
            <a:r>
              <a:rPr lang="it-IT" sz="16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it-IT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 </a:t>
            </a:r>
            <a:r>
              <a:rPr lang="it-IT" sz="16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it-IT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ublic </a:t>
            </a:r>
            <a:r>
              <a:rPr lang="it-IT" sz="16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it-IT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dministrations.</a:t>
            </a:r>
          </a:p>
          <a:p>
            <a:endParaRPr lang="it-IT" sz="16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EC26139-08D0-4FA6-BDE0-3CDD4721958C}"/>
              </a:ext>
            </a:extLst>
          </p:cNvPr>
          <p:cNvSpPr txBox="1"/>
          <p:nvPr/>
        </p:nvSpPr>
        <p:spPr>
          <a:xfrm>
            <a:off x="752212" y="2558325"/>
            <a:ext cx="4542970" cy="1144929"/>
          </a:xfrm>
          <a:prstGeom prst="rect">
            <a:avLst/>
          </a:prstGeom>
          <a:solidFill>
            <a:srgbClr val="90CBF8">
              <a:alpha val="17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OBIETTIVO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Coinvolgimento dei cittadini sugli Open Data – </a:t>
            </a:r>
            <a:r>
              <a:rPr lang="it-IT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SPOD</a:t>
            </a:r>
            <a:r>
              <a:rPr lang="it-IT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–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AF16F3D-C291-4F0E-84C3-EB49A611A6D5}"/>
              </a:ext>
            </a:extLst>
          </p:cNvPr>
          <p:cNvSpPr txBox="1"/>
          <p:nvPr/>
        </p:nvSpPr>
        <p:spPr>
          <a:xfrm>
            <a:off x="751582" y="3967621"/>
            <a:ext cx="4550234" cy="1144929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lnSpc>
                <a:spcPct val="90000"/>
              </a:lnSpc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Datalet</a:t>
            </a:r>
          </a:p>
          <a:p>
            <a:pPr marL="322650" indent="-285750">
              <a:lnSpc>
                <a:spcPct val="90000"/>
              </a:lnSpc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Controllet</a:t>
            </a:r>
            <a:endParaRPr lang="it-IT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7BA5E5C-2E3F-4955-A84C-7449DC318873}"/>
              </a:ext>
            </a:extLst>
          </p:cNvPr>
          <p:cNvCxnSpPr/>
          <p:nvPr/>
        </p:nvCxnSpPr>
        <p:spPr>
          <a:xfrm>
            <a:off x="743919" y="5966845"/>
            <a:ext cx="10135891" cy="0"/>
          </a:xfrm>
          <a:prstGeom prst="line">
            <a:avLst/>
          </a:prstGeom>
          <a:ln w="3175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B99AFB5-D83E-47DE-8483-371A2C6452CD}"/>
              </a:ext>
            </a:extLst>
          </p:cNvPr>
          <p:cNvSpPr txBox="1"/>
          <p:nvPr/>
        </p:nvSpPr>
        <p:spPr>
          <a:xfrm>
            <a:off x="678050" y="6054386"/>
            <a:ext cx="803199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u="none" strike="noStrike" baseline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“An extensible architecture for an ecosystem of visualization web-components for Open Data”</a:t>
            </a:r>
          </a:p>
          <a:p>
            <a:r>
              <a:rPr lang="en-US" sz="1400" b="0" u="none" strike="noStrike" baseline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“The Need for a Collaborative Approach to Cyber Security Education”</a:t>
            </a:r>
          </a:p>
          <a:p>
            <a:r>
              <a:rPr lang="en-US" sz="1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“</a:t>
            </a:r>
            <a:r>
              <a:rPr lang="en-US" sz="1400" b="0" u="none" strike="noStrike" baseline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Agile Production of High-Quality Open Data”</a:t>
            </a:r>
            <a:endParaRPr lang="it-IT" sz="1400" dirty="0">
              <a:solidFill>
                <a:schemeClr val="bg2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FE3E982-C72D-4A1E-9ACF-BD747E84B3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514" y="365275"/>
            <a:ext cx="1308288" cy="82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714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CD4935A-823D-4024-911D-A68B85A68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91" y="449942"/>
            <a:ext cx="6239979" cy="725714"/>
          </a:xfrm>
        </p:spPr>
        <p:txBody>
          <a:bodyPr anchor="b">
            <a:normAutofit/>
          </a:bodyPr>
          <a:lstStyle/>
          <a:p>
            <a:pPr algn="l"/>
            <a:r>
              <a:rPr lang="it-IT" sz="2800" b="1" dirty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TIMELINE  1.0: </a:t>
            </a:r>
            <a:r>
              <a:rPr lang="it-IT" sz="280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PROBLEMATICHE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45131C9-29C6-4987-8597-5080852FD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93" b="93051" l="9980" r="89980">
                        <a14:foregroundMark x1="45576" y1="8566" x2="52525" y2="8566"/>
                        <a14:foregroundMark x1="46141" y1="5899" x2="54141" y2="5333"/>
                        <a14:foregroundMark x1="58949" y1="92525" x2="63232" y2="87717"/>
                        <a14:foregroundMark x1="37051" y1="93051" x2="53616" y2="93051"/>
                        <a14:backgroundMark x1="56808" y1="75394" x2="56808" y2="88242"/>
                        <a14:backgroundMark x1="54141" y1="96808" x2="56283" y2="94101"/>
                        <a14:backgroundMark x1="67354" y1="88000" x2="66990" y2="93091"/>
                        <a14:backgroundMark x1="56768" y1="90545" x2="56768" y2="93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227" y="1033483"/>
            <a:ext cx="2309093" cy="2309093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7195DAE-3387-4FA6-8E66-BD1C9CB9E91D}"/>
              </a:ext>
            </a:extLst>
          </p:cNvPr>
          <p:cNvSpPr txBox="1"/>
          <p:nvPr/>
        </p:nvSpPr>
        <p:spPr>
          <a:xfrm>
            <a:off x="798289" y="2133600"/>
            <a:ext cx="3164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endParaRPr lang="it-IT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C6C6E2C-5846-4ACB-92AD-F2FC0B90185C}"/>
              </a:ext>
            </a:extLst>
          </p:cNvPr>
          <p:cNvSpPr txBox="1"/>
          <p:nvPr/>
        </p:nvSpPr>
        <p:spPr>
          <a:xfrm>
            <a:off x="696680" y="1387710"/>
            <a:ext cx="4484919" cy="461665"/>
          </a:xfrm>
          <a:prstGeom prst="rect">
            <a:avLst/>
          </a:prstGeom>
          <a:solidFill>
            <a:srgbClr val="90CBF8">
              <a:alpha val="10000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6900">
              <a:buClr>
                <a:srgbClr val="FF0000"/>
              </a:buClr>
            </a:pPr>
            <a:r>
              <a:rPr lang="it-IT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SCHEDA INPUT: INFO RIDOTTE </a:t>
            </a:r>
            <a:endParaRPr lang="it-IT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0702398-3349-4B52-B501-19C1FADA79C6}"/>
              </a:ext>
            </a:extLst>
          </p:cNvPr>
          <p:cNvSpPr txBox="1"/>
          <p:nvPr/>
        </p:nvSpPr>
        <p:spPr>
          <a:xfrm>
            <a:off x="703939" y="2026952"/>
            <a:ext cx="3868061" cy="2465290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SCHEDA INPUT  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 INIZIALE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FINALE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TITOLO</a:t>
            </a:r>
            <a:endParaRPr lang="it-IT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DESCRIZIONE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MEDIA URL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DCC4DD97-D023-4622-8E6C-871D61BDFB89}"/>
              </a:ext>
            </a:extLst>
          </p:cNvPr>
          <p:cNvCxnSpPr/>
          <p:nvPr/>
        </p:nvCxnSpPr>
        <p:spPr>
          <a:xfrm>
            <a:off x="743919" y="6369797"/>
            <a:ext cx="10135891" cy="0"/>
          </a:xfrm>
          <a:prstGeom prst="line">
            <a:avLst/>
          </a:prstGeom>
          <a:ln w="3175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103325B-17B8-44C9-895C-AF8F4CFB8C63}"/>
              </a:ext>
            </a:extLst>
          </p:cNvPr>
          <p:cNvSpPr txBox="1"/>
          <p:nvPr/>
        </p:nvSpPr>
        <p:spPr>
          <a:xfrm>
            <a:off x="678050" y="6457338"/>
            <a:ext cx="8791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u="none" strike="noStrike" baseline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5. </a:t>
            </a:r>
            <a:r>
              <a:rPr lang="en-US" sz="1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“Real Cybersecurity Data for Anomaly Detection Research” </a:t>
            </a:r>
            <a:r>
              <a:rPr lang="en-US" sz="1400" dirty="0">
                <a:solidFill>
                  <a:srgbClr val="FF9966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https://www.kaggle.com/katehighnam/beth-dataset</a:t>
            </a:r>
            <a:r>
              <a:rPr lang="en-US" sz="1400" b="0" u="none" strike="noStrike" baseline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it-IT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128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CD4935A-823D-4024-911D-A68B85A68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91" y="449942"/>
            <a:ext cx="6239979" cy="725714"/>
          </a:xfrm>
        </p:spPr>
        <p:txBody>
          <a:bodyPr anchor="b">
            <a:normAutofit/>
          </a:bodyPr>
          <a:lstStyle/>
          <a:p>
            <a:pPr algn="l"/>
            <a:r>
              <a:rPr lang="it-IT" sz="2800" b="1" dirty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TIMELINE  1.0: </a:t>
            </a:r>
            <a:r>
              <a:rPr lang="it-IT" sz="280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PROBLEMATICHE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45131C9-29C6-4987-8597-5080852FD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93" b="93051" l="9980" r="89980">
                        <a14:foregroundMark x1="45576" y1="8566" x2="52525" y2="8566"/>
                        <a14:foregroundMark x1="46141" y1="5899" x2="54141" y2="5333"/>
                        <a14:foregroundMark x1="58949" y1="92525" x2="63232" y2="87717"/>
                        <a14:foregroundMark x1="37051" y1="93051" x2="53616" y2="93051"/>
                        <a14:backgroundMark x1="56808" y1="75394" x2="56808" y2="88242"/>
                        <a14:backgroundMark x1="54141" y1="96808" x2="56283" y2="94101"/>
                        <a14:backgroundMark x1="67354" y1="88000" x2="66990" y2="93091"/>
                        <a14:backgroundMark x1="56768" y1="90545" x2="56768" y2="93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227" y="1033483"/>
            <a:ext cx="2309093" cy="2309093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7195DAE-3387-4FA6-8E66-BD1C9CB9E91D}"/>
              </a:ext>
            </a:extLst>
          </p:cNvPr>
          <p:cNvSpPr txBox="1"/>
          <p:nvPr/>
        </p:nvSpPr>
        <p:spPr>
          <a:xfrm>
            <a:off x="798289" y="2133600"/>
            <a:ext cx="3164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endParaRPr lang="it-IT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C6C6E2C-5846-4ACB-92AD-F2FC0B90185C}"/>
              </a:ext>
            </a:extLst>
          </p:cNvPr>
          <p:cNvSpPr txBox="1"/>
          <p:nvPr/>
        </p:nvSpPr>
        <p:spPr>
          <a:xfrm>
            <a:off x="696680" y="1387710"/>
            <a:ext cx="4484919" cy="461665"/>
          </a:xfrm>
          <a:prstGeom prst="rect">
            <a:avLst/>
          </a:prstGeom>
          <a:solidFill>
            <a:srgbClr val="90CBF8">
              <a:alpha val="10000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6900">
              <a:buClr>
                <a:srgbClr val="FF0000"/>
              </a:buClr>
            </a:pPr>
            <a:r>
              <a:rPr lang="it-IT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SCHEDA INPUT: INFO RIDOTTE </a:t>
            </a:r>
            <a:endParaRPr lang="it-IT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0702398-3349-4B52-B501-19C1FADA79C6}"/>
              </a:ext>
            </a:extLst>
          </p:cNvPr>
          <p:cNvSpPr txBox="1"/>
          <p:nvPr/>
        </p:nvSpPr>
        <p:spPr>
          <a:xfrm>
            <a:off x="703939" y="2026952"/>
            <a:ext cx="3868061" cy="2465290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SCHEDA INPUT  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 INIZIALE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FINALE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TITOLO</a:t>
            </a:r>
            <a:endParaRPr lang="it-IT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DESCRIZIONE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MEDIA URL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9A92FA5-FFD3-40DE-8528-5343EE380A54}"/>
              </a:ext>
            </a:extLst>
          </p:cNvPr>
          <p:cNvSpPr txBox="1"/>
          <p:nvPr/>
        </p:nvSpPr>
        <p:spPr>
          <a:xfrm>
            <a:off x="566052" y="4559694"/>
            <a:ext cx="3868061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 timeline visualizza pochi campi del dataset che includono informazioni circa l’evento…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DCC4DD97-D023-4622-8E6C-871D61BDFB89}"/>
              </a:ext>
            </a:extLst>
          </p:cNvPr>
          <p:cNvCxnSpPr/>
          <p:nvPr/>
        </p:nvCxnSpPr>
        <p:spPr>
          <a:xfrm>
            <a:off x="743919" y="6369797"/>
            <a:ext cx="10135891" cy="0"/>
          </a:xfrm>
          <a:prstGeom prst="line">
            <a:avLst/>
          </a:prstGeom>
          <a:ln w="3175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103325B-17B8-44C9-895C-AF8F4CFB8C63}"/>
              </a:ext>
            </a:extLst>
          </p:cNvPr>
          <p:cNvSpPr txBox="1"/>
          <p:nvPr/>
        </p:nvSpPr>
        <p:spPr>
          <a:xfrm>
            <a:off x="678050" y="6457338"/>
            <a:ext cx="8791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u="none" strike="noStrike" baseline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5. </a:t>
            </a:r>
            <a:r>
              <a:rPr lang="en-US" sz="1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“Real Cybersecurity Data for Anomaly Detection Research” </a:t>
            </a:r>
            <a:r>
              <a:rPr lang="en-US" sz="1400" dirty="0">
                <a:solidFill>
                  <a:srgbClr val="FF9966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https://www.kaggle.com/katehighnam/beth-dataset</a:t>
            </a:r>
            <a:r>
              <a:rPr lang="en-US" sz="1400" b="0" u="none" strike="noStrike" baseline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it-IT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574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CD4935A-823D-4024-911D-A68B85A68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91" y="449942"/>
            <a:ext cx="6239979" cy="725714"/>
          </a:xfrm>
        </p:spPr>
        <p:txBody>
          <a:bodyPr anchor="b">
            <a:normAutofit/>
          </a:bodyPr>
          <a:lstStyle/>
          <a:p>
            <a:pPr algn="l"/>
            <a:r>
              <a:rPr lang="it-IT" sz="2800" b="1" dirty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TIMELINE  1.0: </a:t>
            </a:r>
            <a:r>
              <a:rPr lang="it-IT" sz="280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PROBLEMATICHE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45131C9-29C6-4987-8597-5080852FD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93" b="93051" l="9980" r="89980">
                        <a14:foregroundMark x1="45576" y1="8566" x2="52525" y2="8566"/>
                        <a14:foregroundMark x1="46141" y1="5899" x2="54141" y2="5333"/>
                        <a14:foregroundMark x1="58949" y1="92525" x2="63232" y2="87717"/>
                        <a14:foregroundMark x1="37051" y1="93051" x2="53616" y2="93051"/>
                        <a14:backgroundMark x1="56808" y1="75394" x2="56808" y2="88242"/>
                        <a14:backgroundMark x1="54141" y1="96808" x2="56283" y2="94101"/>
                        <a14:backgroundMark x1="67354" y1="88000" x2="66990" y2="93091"/>
                        <a14:backgroundMark x1="56768" y1="90545" x2="56768" y2="93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227" y="1033483"/>
            <a:ext cx="2309093" cy="2309093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7195DAE-3387-4FA6-8E66-BD1C9CB9E91D}"/>
              </a:ext>
            </a:extLst>
          </p:cNvPr>
          <p:cNvSpPr txBox="1"/>
          <p:nvPr/>
        </p:nvSpPr>
        <p:spPr>
          <a:xfrm>
            <a:off x="798289" y="2133600"/>
            <a:ext cx="3164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endParaRPr lang="it-IT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C6C6E2C-5846-4ACB-92AD-F2FC0B90185C}"/>
              </a:ext>
            </a:extLst>
          </p:cNvPr>
          <p:cNvSpPr txBox="1"/>
          <p:nvPr/>
        </p:nvSpPr>
        <p:spPr>
          <a:xfrm>
            <a:off x="696680" y="1387710"/>
            <a:ext cx="4484919" cy="461665"/>
          </a:xfrm>
          <a:prstGeom prst="rect">
            <a:avLst/>
          </a:prstGeom>
          <a:solidFill>
            <a:srgbClr val="90CBF8">
              <a:alpha val="10000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6900">
              <a:buClr>
                <a:srgbClr val="FF0000"/>
              </a:buClr>
            </a:pPr>
            <a:r>
              <a:rPr lang="it-IT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SCHEDA INPUT: INFO RIDOTTE </a:t>
            </a:r>
            <a:endParaRPr lang="it-IT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0702398-3349-4B52-B501-19C1FADA79C6}"/>
              </a:ext>
            </a:extLst>
          </p:cNvPr>
          <p:cNvSpPr txBox="1"/>
          <p:nvPr/>
        </p:nvSpPr>
        <p:spPr>
          <a:xfrm>
            <a:off x="703939" y="2026952"/>
            <a:ext cx="3868061" cy="2465290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SCHEDA INPUT  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 INIZIALE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FINALE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TITOLO</a:t>
            </a:r>
            <a:endParaRPr lang="it-IT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DESCRIZIONE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MEDIA URL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9A92FA5-FFD3-40DE-8528-5343EE380A54}"/>
              </a:ext>
            </a:extLst>
          </p:cNvPr>
          <p:cNvSpPr txBox="1"/>
          <p:nvPr/>
        </p:nvSpPr>
        <p:spPr>
          <a:xfrm>
            <a:off x="566052" y="4559694"/>
            <a:ext cx="3868061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 timeline visualizza pochi campi del dataset che includono informazioni circa l’evento…</a:t>
            </a:r>
          </a:p>
        </p:txBody>
      </p:sp>
      <p:pic>
        <p:nvPicPr>
          <p:cNvPr id="15" name="Immagine 14" descr="Immagine che contiene testo, screenshot, monitor, computer&#10;&#10;Descrizione generata automaticamente">
            <a:extLst>
              <a:ext uri="{FF2B5EF4-FFF2-40B4-BE49-F238E27FC236}">
                <a16:creationId xmlns:a16="http://schemas.microsoft.com/office/drawing/2014/main" id="{E95E702B-23C6-406D-970A-8F01D78E5E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24" t="36607" r="22976" b="30149"/>
          <a:stretch/>
        </p:blipFill>
        <p:spPr>
          <a:xfrm>
            <a:off x="4843333" y="2046513"/>
            <a:ext cx="4406983" cy="3294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C0B219A-FC41-41E7-B558-74BFF2595EBC}"/>
              </a:ext>
            </a:extLst>
          </p:cNvPr>
          <p:cNvSpPr txBox="1"/>
          <p:nvPr/>
        </p:nvSpPr>
        <p:spPr>
          <a:xfrm>
            <a:off x="4746171" y="5373340"/>
            <a:ext cx="4354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Istantaneo della console di Chrome. Esempio di dataset con diverse fields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DCC4DD97-D023-4622-8E6C-871D61BDFB89}"/>
              </a:ext>
            </a:extLst>
          </p:cNvPr>
          <p:cNvCxnSpPr/>
          <p:nvPr/>
        </p:nvCxnSpPr>
        <p:spPr>
          <a:xfrm>
            <a:off x="743919" y="6369797"/>
            <a:ext cx="10135891" cy="0"/>
          </a:xfrm>
          <a:prstGeom prst="line">
            <a:avLst/>
          </a:prstGeom>
          <a:ln w="3175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103325B-17B8-44C9-895C-AF8F4CFB8C63}"/>
              </a:ext>
            </a:extLst>
          </p:cNvPr>
          <p:cNvSpPr txBox="1"/>
          <p:nvPr/>
        </p:nvSpPr>
        <p:spPr>
          <a:xfrm>
            <a:off x="678050" y="6457338"/>
            <a:ext cx="8791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u="none" strike="noStrike" baseline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5. </a:t>
            </a:r>
            <a:r>
              <a:rPr lang="en-US" sz="1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“Real Cybersecurity Data for Anomaly Detection Research” </a:t>
            </a:r>
            <a:r>
              <a:rPr lang="en-US" sz="1400" dirty="0">
                <a:solidFill>
                  <a:srgbClr val="FF9966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https://www.kaggle.com/katehighnam/beth-dataset</a:t>
            </a:r>
            <a:r>
              <a:rPr lang="en-US" sz="1400" b="0" u="none" strike="noStrike" baseline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it-IT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720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CD4935A-823D-4024-911D-A68B85A68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91" y="449942"/>
            <a:ext cx="6239979" cy="725714"/>
          </a:xfrm>
        </p:spPr>
        <p:txBody>
          <a:bodyPr anchor="b">
            <a:normAutofit/>
          </a:bodyPr>
          <a:lstStyle/>
          <a:p>
            <a:pPr algn="l"/>
            <a:r>
              <a:rPr lang="it-IT" sz="2800" b="1" dirty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LOGTIMELINE-DATALET: </a:t>
            </a:r>
            <a:r>
              <a:rPr lang="it-IT" sz="280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DETTAGLI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A180224-D4C9-4D02-9561-EE5C78C2DC75}"/>
              </a:ext>
            </a:extLst>
          </p:cNvPr>
          <p:cNvSpPr txBox="1"/>
          <p:nvPr/>
        </p:nvSpPr>
        <p:spPr>
          <a:xfrm>
            <a:off x="820052" y="1446380"/>
            <a:ext cx="3868061" cy="3976473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ELEMENTI – </a:t>
            </a: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Scheda input </a:t>
            </a:r>
            <a:r>
              <a:rPr lang="it-IT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– 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 INIZIALE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FINALE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TITOLO</a:t>
            </a:r>
            <a:endParaRPr lang="it-IT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DESCRIZIONE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MEDIA URL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 TIME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FINISH TIME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EVENT INFO 1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 INFO 2</a:t>
            </a: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EVENT INFO</a:t>
            </a: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</a:t>
            </a:r>
            <a:endParaRPr lang="it-IT" sz="2000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3A965201-2310-4A9D-BBCD-5006B25C0E77}"/>
              </a:ext>
            </a:extLst>
          </p:cNvPr>
          <p:cNvSpPr/>
          <p:nvPr/>
        </p:nvSpPr>
        <p:spPr>
          <a:xfrm>
            <a:off x="856344" y="3860800"/>
            <a:ext cx="3788228" cy="1524001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C474CB4-0A3C-4D4E-83F7-41DA10983E07}"/>
              </a:ext>
            </a:extLst>
          </p:cNvPr>
          <p:cNvSpPr txBox="1"/>
          <p:nvPr/>
        </p:nvSpPr>
        <p:spPr>
          <a:xfrm>
            <a:off x="6255654" y="3006665"/>
            <a:ext cx="3410859" cy="1089529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SCHEDA OPZIONI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lnSpc>
                <a:spcPct val="90000"/>
              </a:lnSpc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FORMATO DATA</a:t>
            </a:r>
          </a:p>
          <a:p>
            <a:pPr marL="36900">
              <a:lnSpc>
                <a:spcPct val="90000"/>
              </a:lnSpc>
              <a:buClr>
                <a:srgbClr val="12DAFC"/>
              </a:buClr>
            </a:pPr>
            <a:endParaRPr lang="it-IT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A1E3476-8286-4471-9143-3018D734F4AB}"/>
              </a:ext>
            </a:extLst>
          </p:cNvPr>
          <p:cNvSpPr txBox="1"/>
          <p:nvPr/>
        </p:nvSpPr>
        <p:spPr>
          <a:xfrm>
            <a:off x="6255651" y="1439121"/>
            <a:ext cx="3439892" cy="1338828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TAG HTML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dirty="0">
                <a:solidFill>
                  <a:srgbClr val="FFC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&lt;logtimeline-datalet&gt;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dirty="0">
                <a:solidFill>
                  <a:srgbClr val="FFC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		…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dirty="0">
                <a:solidFill>
                  <a:srgbClr val="FFC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&lt;/logtimeline-datalet&gt;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E199035-1238-4429-98AE-BD0C2C7AFDEB}"/>
              </a:ext>
            </a:extLst>
          </p:cNvPr>
          <p:cNvSpPr txBox="1"/>
          <p:nvPr/>
        </p:nvSpPr>
        <p:spPr>
          <a:xfrm>
            <a:off x="6277425" y="4333582"/>
            <a:ext cx="3403603" cy="1016678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LIBRERIA</a:t>
            </a:r>
            <a:endParaRPr lang="it-IT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TimelineJS di Knight lab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C54DABEF-DC7B-4827-896F-4C8F12444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620" y="4625292"/>
            <a:ext cx="506635" cy="588553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DBD17724-62CF-4B92-BFF0-589476238EEB}"/>
              </a:ext>
            </a:extLst>
          </p:cNvPr>
          <p:cNvCxnSpPr/>
          <p:nvPr/>
        </p:nvCxnSpPr>
        <p:spPr>
          <a:xfrm>
            <a:off x="743919" y="6276808"/>
            <a:ext cx="10135891" cy="0"/>
          </a:xfrm>
          <a:prstGeom prst="line">
            <a:avLst/>
          </a:prstGeom>
          <a:ln w="3175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D51AB39-6E20-4876-BFE0-B80DC7D0E996}"/>
              </a:ext>
            </a:extLst>
          </p:cNvPr>
          <p:cNvSpPr txBox="1"/>
          <p:nvPr/>
        </p:nvSpPr>
        <p:spPr>
          <a:xfrm>
            <a:off x="678050" y="6364349"/>
            <a:ext cx="87914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r>
              <a:rPr lang="en-US" sz="1400" b="0" u="none" strike="noStrike" baseline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“TimelineJS - Easy-to-make, beautiful timelines.” </a:t>
            </a:r>
            <a:r>
              <a:rPr lang="en-US" sz="1400" dirty="0">
                <a:solidFill>
                  <a:srgbClr val="FF9966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http://timeline.knightlab.com/</a:t>
            </a:r>
            <a:endParaRPr lang="en-US" sz="1400" dirty="0">
              <a:solidFill>
                <a:srgbClr val="FF99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it-IT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907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CD4935A-823D-4024-911D-A68B85A68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547" y="449942"/>
            <a:ext cx="6239979" cy="725714"/>
          </a:xfrm>
        </p:spPr>
        <p:txBody>
          <a:bodyPr anchor="b">
            <a:normAutofit/>
          </a:bodyPr>
          <a:lstStyle/>
          <a:p>
            <a:pPr algn="l"/>
            <a:r>
              <a:rPr lang="it-IT" sz="2800" b="1" dirty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LOGTIMELINE DATALET: </a:t>
            </a:r>
            <a:r>
              <a:rPr lang="it-IT" sz="280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ESEMPIO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ABFB1A1-175F-4BF6-BF2E-1909E44D77D2}"/>
              </a:ext>
            </a:extLst>
          </p:cNvPr>
          <p:cNvSpPr txBox="1"/>
          <p:nvPr/>
        </p:nvSpPr>
        <p:spPr>
          <a:xfrm>
            <a:off x="6824871" y="1099928"/>
            <a:ext cx="3750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Istantanea della timeline-datalet 2.0. Esempio event log «eve.csv» di AIT logs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7D444633-CB4A-47F9-A9B0-8F69343BF38E}"/>
              </a:ext>
            </a:extLst>
          </p:cNvPr>
          <p:cNvCxnSpPr/>
          <p:nvPr/>
        </p:nvCxnSpPr>
        <p:spPr>
          <a:xfrm>
            <a:off x="604434" y="7160212"/>
            <a:ext cx="10135891" cy="0"/>
          </a:xfrm>
          <a:prstGeom prst="line">
            <a:avLst/>
          </a:prstGeom>
          <a:ln w="3175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1D6026A9-46E0-4402-BC71-C254BC66BE38}"/>
              </a:ext>
            </a:extLst>
          </p:cNvPr>
          <p:cNvCxnSpPr>
            <a:cxnSpLocks/>
          </p:cNvCxnSpPr>
          <p:nvPr/>
        </p:nvCxnSpPr>
        <p:spPr>
          <a:xfrm>
            <a:off x="743919" y="6354298"/>
            <a:ext cx="11050291" cy="0"/>
          </a:xfrm>
          <a:prstGeom prst="line">
            <a:avLst/>
          </a:prstGeom>
          <a:ln w="3175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" name="Immagine 3" descr="Immagine che contiene testo, screenshot, monitor, computer&#10;&#10;Descrizione generata automaticamente">
            <a:extLst>
              <a:ext uri="{FF2B5EF4-FFF2-40B4-BE49-F238E27FC236}">
                <a16:creationId xmlns:a16="http://schemas.microsoft.com/office/drawing/2014/main" id="{DF61EE98-958E-4029-842B-4959B6FA7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9" t="14669" r="5109" b="9352"/>
          <a:stretch/>
        </p:blipFill>
        <p:spPr>
          <a:xfrm>
            <a:off x="728868" y="1712063"/>
            <a:ext cx="9409045" cy="447670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947D13F-8F7F-4A8D-B785-FD99361DCC4F}"/>
              </a:ext>
            </a:extLst>
          </p:cNvPr>
          <p:cNvSpPr txBox="1"/>
          <p:nvPr/>
        </p:nvSpPr>
        <p:spPr>
          <a:xfrm>
            <a:off x="10257183" y="2093844"/>
            <a:ext cx="161676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BROWSER</a:t>
            </a:r>
            <a:r>
              <a:rPr lang="it-IT" sz="1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it-IT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http://localhost:8012/SPOD-CREATOR/COMPONENTS/datalets/logtimeline-datalet/demo/index.html</a:t>
            </a:r>
            <a:r>
              <a:rPr lang="it-IT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it-IT" dirty="0"/>
          </a:p>
          <a:p>
            <a:r>
              <a:rPr lang="it-IT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it-IT" sz="1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it-IT" sz="1600" dirty="0">
                <a:hlinkClick r:id="rId5"/>
              </a:rPr>
              <a:t>https://github.com/SPOD-Lab/Logtimeline-datalet</a:t>
            </a:r>
            <a:r>
              <a:rPr lang="it-IT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it-IT" sz="16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32AD787-E278-4D54-AABF-AEE1E18F7A65}"/>
              </a:ext>
            </a:extLst>
          </p:cNvPr>
          <p:cNvSpPr txBox="1"/>
          <p:nvPr/>
        </p:nvSpPr>
        <p:spPr>
          <a:xfrm>
            <a:off x="663224" y="6374539"/>
            <a:ext cx="104342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 “AIT Log Data Set V1.0” </a:t>
            </a:r>
            <a:r>
              <a:rPr lang="en-US" sz="1400" dirty="0">
                <a:solidFill>
                  <a:srgbClr val="FF9966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https://zenodo.org/record/3723083#.YjoZO-fMLIU</a:t>
            </a:r>
            <a:endParaRPr lang="en-US" sz="1400" dirty="0">
              <a:solidFill>
                <a:srgbClr val="FF99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14. “Have it Your Way: Generating Customized Log Datasets With a Model-Driven Simulation Testbed”</a:t>
            </a:r>
          </a:p>
          <a:p>
            <a:endParaRPr lang="it-IT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469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A38C41E-B68B-4CA5-8E9A-CFD74CD32F8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5" r="25025"/>
          <a:stretch/>
        </p:blipFill>
        <p:spPr>
          <a:xfrm>
            <a:off x="7519789" y="-171"/>
            <a:ext cx="4672211" cy="6867435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33D8C1EE-2F6A-4BC8-AD77-7552BDE3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876" y="449942"/>
            <a:ext cx="6239979" cy="725714"/>
          </a:xfrm>
        </p:spPr>
        <p:txBody>
          <a:bodyPr anchor="b">
            <a:normAutofit/>
          </a:bodyPr>
          <a:lstStyle/>
          <a:p>
            <a:pPr algn="l"/>
            <a:r>
              <a:rPr lang="it-IT" sz="3600" b="1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PROBLEMI AFFRONTATI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780E5C7-E183-4E91-9AD3-5A91F970981C}"/>
              </a:ext>
            </a:extLst>
          </p:cNvPr>
          <p:cNvSpPr txBox="1"/>
          <p:nvPr/>
        </p:nvSpPr>
        <p:spPr>
          <a:xfrm>
            <a:off x="805538" y="2694611"/>
            <a:ext cx="6045836" cy="2862322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150000"/>
              </a:lnSpc>
              <a:buClr>
                <a:srgbClr val="04D3EE"/>
              </a:buClr>
              <a:buNone/>
            </a:pPr>
            <a:r>
              <a:rPr lang="it-IT" sz="3600" b="1" dirty="0">
                <a:solidFill>
                  <a:srgbClr val="2196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it-I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SCHEDA INPUT</a:t>
            </a:r>
          </a:p>
          <a:p>
            <a:pPr marL="36900" indent="0">
              <a:lnSpc>
                <a:spcPct val="150000"/>
              </a:lnSpc>
              <a:buClr>
                <a:srgbClr val="04D3EE"/>
              </a:buClr>
              <a:buNone/>
            </a:pPr>
            <a:r>
              <a:rPr lang="it-IT" sz="3600" b="1" dirty="0">
                <a:solidFill>
                  <a:srgbClr val="2196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it-I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FORMATO TIMESTAMP</a:t>
            </a:r>
          </a:p>
          <a:p>
            <a:pPr marL="36900" indent="0">
              <a:lnSpc>
                <a:spcPct val="150000"/>
              </a:lnSpc>
              <a:buClr>
                <a:srgbClr val="04D3EE"/>
              </a:buClr>
              <a:buNone/>
            </a:pPr>
            <a:r>
              <a:rPr lang="it-IT" sz="3600" b="1" dirty="0">
                <a:solidFill>
                  <a:srgbClr val="2598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it-I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RICERCA E TEST CON EVENT LOGS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sz="2000" i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B140DAB-9186-40DE-91C7-9CD1F0BB5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654" y="914394"/>
            <a:ext cx="3951515" cy="395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619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" name="Tabella 12">
            <a:extLst>
              <a:ext uri="{FF2B5EF4-FFF2-40B4-BE49-F238E27FC236}">
                <a16:creationId xmlns:a16="http://schemas.microsoft.com/office/drawing/2014/main" id="{8494E4FB-6AF3-4424-87BE-66D0E1CE47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4298010"/>
              </p:ext>
            </p:extLst>
          </p:nvPr>
        </p:nvGraphicFramePr>
        <p:xfrm>
          <a:off x="6372661" y="1348980"/>
          <a:ext cx="5331657" cy="537828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682330">
                  <a:extLst>
                    <a:ext uri="{9D8B030D-6E8A-4147-A177-3AD203B41FA5}">
                      <a16:colId xmlns:a16="http://schemas.microsoft.com/office/drawing/2014/main" val="953752755"/>
                    </a:ext>
                  </a:extLst>
                </a:gridCol>
                <a:gridCol w="2275542">
                  <a:extLst>
                    <a:ext uri="{9D8B030D-6E8A-4147-A177-3AD203B41FA5}">
                      <a16:colId xmlns:a16="http://schemas.microsoft.com/office/drawing/2014/main" val="4099389021"/>
                    </a:ext>
                  </a:extLst>
                </a:gridCol>
                <a:gridCol w="1373785">
                  <a:extLst>
                    <a:ext uri="{9D8B030D-6E8A-4147-A177-3AD203B41FA5}">
                      <a16:colId xmlns:a16="http://schemas.microsoft.com/office/drawing/2014/main" val="3912263418"/>
                    </a:ext>
                  </a:extLst>
                </a:gridCol>
              </a:tblGrid>
              <a:tr h="360441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NOME</a:t>
                      </a:r>
                    </a:p>
                  </a:txBody>
                  <a:tcPr marL="137860" marR="137860" marT="68930" marB="68930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DESCRIZIONE</a:t>
                      </a:r>
                    </a:p>
                  </a:txBody>
                  <a:tcPr marL="137860" marR="137860" marT="68930" marB="68930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PRIORIT</a:t>
                      </a:r>
                      <a:r>
                        <a:rPr lang="it-IT" sz="1600" b="0" kern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À</a:t>
                      </a:r>
                      <a:endParaRPr lang="it-IT" sz="16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7860" marR="137860" marT="68930" marB="68930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522900"/>
                  </a:ext>
                </a:extLst>
              </a:tr>
              <a:tr h="592496">
                <a:tc>
                  <a:txBody>
                    <a:bodyPr/>
                    <a:lstStyle/>
                    <a:p>
                      <a:r>
                        <a:rPr lang="it-IT" sz="1400" b="1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START DATE</a:t>
                      </a: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r>
                        <a:rPr lang="it-IT" sz="1400" b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di inizio dell’evento</a:t>
                      </a: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r>
                        <a:rPr lang="it-IT" sz="1400" b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Alta</a:t>
                      </a:r>
                    </a:p>
                  </a:txBody>
                  <a:tcPr marL="137860" marR="137860" marT="68930" marB="68930"/>
                </a:tc>
                <a:extLst>
                  <a:ext uri="{0D108BD9-81ED-4DB2-BD59-A6C34878D82A}">
                    <a16:rowId xmlns:a16="http://schemas.microsoft.com/office/drawing/2014/main" val="3820934162"/>
                  </a:ext>
                </a:extLst>
              </a:tr>
              <a:tr h="592496">
                <a:tc>
                  <a:txBody>
                    <a:bodyPr/>
                    <a:lstStyle/>
                    <a:p>
                      <a:r>
                        <a:rPr lang="it-IT" sz="1400" b="1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END DATE</a:t>
                      </a: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di fine dell’evento</a:t>
                      </a: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r>
                        <a:rPr lang="it-IT" sz="1400" b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Alta</a:t>
                      </a:r>
                    </a:p>
                  </a:txBody>
                  <a:tcPr marL="137860" marR="137860" marT="68930" marB="68930"/>
                </a:tc>
                <a:extLst>
                  <a:ext uri="{0D108BD9-81ED-4DB2-BD59-A6C34878D82A}">
                    <a16:rowId xmlns:a16="http://schemas.microsoft.com/office/drawing/2014/main" val="1221226621"/>
                  </a:ext>
                </a:extLst>
              </a:tr>
              <a:tr h="37829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HEADLINE</a:t>
                      </a: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Titolo dell’evento</a:t>
                      </a: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Alta</a:t>
                      </a:r>
                    </a:p>
                  </a:txBody>
                  <a:tcPr marL="137860" marR="137860" marT="68930" marB="68930"/>
                </a:tc>
                <a:extLst>
                  <a:ext uri="{0D108BD9-81ED-4DB2-BD59-A6C34878D82A}">
                    <a16:rowId xmlns:a16="http://schemas.microsoft.com/office/drawing/2014/main" val="1959624651"/>
                  </a:ext>
                </a:extLst>
              </a:tr>
              <a:tr h="36044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Descrizione dell’evento</a:t>
                      </a: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Alta</a:t>
                      </a:r>
                    </a:p>
                  </a:txBody>
                  <a:tcPr marL="137860" marR="137860" marT="68930" marB="68930"/>
                </a:tc>
                <a:extLst>
                  <a:ext uri="{0D108BD9-81ED-4DB2-BD59-A6C34878D82A}">
                    <a16:rowId xmlns:a16="http://schemas.microsoft.com/office/drawing/2014/main" val="1795586726"/>
                  </a:ext>
                </a:extLst>
              </a:tr>
              <a:tr h="59070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MEDIAURL</a:t>
                      </a: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Immagine o video correlata/o (fac.)</a:t>
                      </a: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Bassa</a:t>
                      </a:r>
                    </a:p>
                  </a:txBody>
                  <a:tcPr marL="137860" marR="137860" marT="68930" marB="68930"/>
                </a:tc>
                <a:extLst>
                  <a:ext uri="{0D108BD9-81ED-4DB2-BD59-A6C34878D82A}">
                    <a16:rowId xmlns:a16="http://schemas.microsoft.com/office/drawing/2014/main" val="50171000"/>
                  </a:ext>
                </a:extLst>
              </a:tr>
              <a:tr h="59070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BACKGROUND</a:t>
                      </a: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Immagine in background (fac.)</a:t>
                      </a: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Bassa</a:t>
                      </a:r>
                    </a:p>
                  </a:txBody>
                  <a:tcPr marL="137860" marR="137860" marT="68930" marB="68930"/>
                </a:tc>
                <a:extLst>
                  <a:ext uri="{0D108BD9-81ED-4DB2-BD59-A6C34878D82A}">
                    <a16:rowId xmlns:a16="http://schemas.microsoft.com/office/drawing/2014/main" val="737055868"/>
                  </a:ext>
                </a:extLst>
              </a:tr>
              <a:tr h="37829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START TIME</a:t>
                      </a: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Ora di inizio </a:t>
                      </a:r>
                      <a:r>
                        <a:rPr lang="it-IT" sz="1400" b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(fac.)</a:t>
                      </a:r>
                      <a:endParaRPr lang="it-IT" sz="1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Media</a:t>
                      </a:r>
                    </a:p>
                  </a:txBody>
                  <a:tcPr marL="137860" marR="137860" marT="68930" marB="68930"/>
                </a:tc>
                <a:extLst>
                  <a:ext uri="{0D108BD9-81ED-4DB2-BD59-A6C34878D82A}">
                    <a16:rowId xmlns:a16="http://schemas.microsoft.com/office/drawing/2014/main" val="3299118670"/>
                  </a:ext>
                </a:extLst>
              </a:tr>
              <a:tr h="37829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FINISH TIME</a:t>
                      </a: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Ora di fine </a:t>
                      </a:r>
                      <a:r>
                        <a:rPr lang="it-IT" sz="1400" b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(fac.)</a:t>
                      </a:r>
                      <a:endParaRPr lang="it-IT" sz="1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Media</a:t>
                      </a:r>
                    </a:p>
                  </a:txBody>
                  <a:tcPr marL="137860" marR="137860" marT="68930" marB="68930"/>
                </a:tc>
                <a:extLst>
                  <a:ext uri="{0D108BD9-81ED-4DB2-BD59-A6C34878D82A}">
                    <a16:rowId xmlns:a16="http://schemas.microsoft.com/office/drawing/2014/main" val="1645530641"/>
                  </a:ext>
                </a:extLst>
              </a:tr>
              <a:tr h="37829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EVENT-INFO1</a:t>
                      </a: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Info aggiuntiva </a:t>
                      </a:r>
                      <a:r>
                        <a:rPr lang="it-IT" sz="1400" b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(fac.)</a:t>
                      </a:r>
                      <a:endParaRPr lang="it-IT" sz="1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Bassa</a:t>
                      </a:r>
                    </a:p>
                  </a:txBody>
                  <a:tcPr marL="137860" marR="137860" marT="68930" marB="68930"/>
                </a:tc>
                <a:extLst>
                  <a:ext uri="{0D108BD9-81ED-4DB2-BD59-A6C34878D82A}">
                    <a16:rowId xmlns:a16="http://schemas.microsoft.com/office/drawing/2014/main" val="1122594668"/>
                  </a:ext>
                </a:extLst>
              </a:tr>
              <a:tr h="37829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EVENT-INFO2</a:t>
                      </a: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Info aggiuntiva </a:t>
                      </a:r>
                      <a:r>
                        <a:rPr lang="it-IT" sz="1400" b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(fac.)</a:t>
                      </a:r>
                      <a:endParaRPr lang="it-IT" sz="1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Bassa</a:t>
                      </a:r>
                    </a:p>
                  </a:txBody>
                  <a:tcPr marL="137860" marR="137860" marT="68930" marB="68930"/>
                </a:tc>
                <a:extLst>
                  <a:ext uri="{0D108BD9-81ED-4DB2-BD59-A6C34878D82A}">
                    <a16:rowId xmlns:a16="http://schemas.microsoft.com/office/drawing/2014/main" val="2048561497"/>
                  </a:ext>
                </a:extLst>
              </a:tr>
              <a:tr h="37829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EVENT-INFO3</a:t>
                      </a: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Info aggiuntiva </a:t>
                      </a:r>
                      <a:r>
                        <a:rPr lang="it-IT" sz="1400" b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(fac.)</a:t>
                      </a:r>
                      <a:endParaRPr lang="it-IT" sz="1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Bassa</a:t>
                      </a:r>
                    </a:p>
                  </a:txBody>
                  <a:tcPr marL="137860" marR="137860" marT="68930" marB="68930"/>
                </a:tc>
                <a:extLst>
                  <a:ext uri="{0D108BD9-81ED-4DB2-BD59-A6C34878D82A}">
                    <a16:rowId xmlns:a16="http://schemas.microsoft.com/office/drawing/2014/main" val="2631783410"/>
                  </a:ext>
                </a:extLst>
              </a:tr>
            </a:tbl>
          </a:graphicData>
        </a:graphic>
      </p:graphicFrame>
      <p:graphicFrame>
        <p:nvGraphicFramePr>
          <p:cNvPr id="44" name="Tabella 12">
            <a:extLst>
              <a:ext uri="{FF2B5EF4-FFF2-40B4-BE49-F238E27FC236}">
                <a16:creationId xmlns:a16="http://schemas.microsoft.com/office/drawing/2014/main" id="{52CDCE02-49ED-4C8C-8238-34F790C79A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6780771"/>
              </p:ext>
            </p:extLst>
          </p:nvPr>
        </p:nvGraphicFramePr>
        <p:xfrm>
          <a:off x="454856" y="1363970"/>
          <a:ext cx="5073745" cy="347862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600950">
                  <a:extLst>
                    <a:ext uri="{9D8B030D-6E8A-4147-A177-3AD203B41FA5}">
                      <a16:colId xmlns:a16="http://schemas.microsoft.com/office/drawing/2014/main" val="953752755"/>
                    </a:ext>
                  </a:extLst>
                </a:gridCol>
                <a:gridCol w="2161593">
                  <a:extLst>
                    <a:ext uri="{9D8B030D-6E8A-4147-A177-3AD203B41FA5}">
                      <a16:colId xmlns:a16="http://schemas.microsoft.com/office/drawing/2014/main" val="4099389021"/>
                    </a:ext>
                  </a:extLst>
                </a:gridCol>
                <a:gridCol w="1311202">
                  <a:extLst>
                    <a:ext uri="{9D8B030D-6E8A-4147-A177-3AD203B41FA5}">
                      <a16:colId xmlns:a16="http://schemas.microsoft.com/office/drawing/2014/main" val="3912263418"/>
                    </a:ext>
                  </a:extLst>
                </a:gridCol>
              </a:tblGrid>
              <a:tr h="331086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NOME</a:t>
                      </a:r>
                    </a:p>
                  </a:txBody>
                  <a:tcPr marL="137860" marR="137860" marT="68930" marB="68930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DESCRIZIONE</a:t>
                      </a:r>
                    </a:p>
                  </a:txBody>
                  <a:tcPr marL="137860" marR="137860" marT="68930" marB="68930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PRIORIT</a:t>
                      </a:r>
                      <a:r>
                        <a:rPr lang="it-IT" sz="1600" b="0" kern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À</a:t>
                      </a:r>
                      <a:endParaRPr lang="it-IT" sz="16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7860" marR="137860" marT="68930" marB="68930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522900"/>
                  </a:ext>
                </a:extLst>
              </a:tr>
              <a:tr h="595468">
                <a:tc>
                  <a:txBody>
                    <a:bodyPr/>
                    <a:lstStyle/>
                    <a:p>
                      <a:r>
                        <a:rPr lang="it-IT" sz="1400" b="1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START DATE</a:t>
                      </a: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r>
                        <a:rPr lang="it-IT" sz="1400" b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di inizio dell’evento</a:t>
                      </a: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r>
                        <a:rPr lang="it-IT" sz="1400" b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Alta</a:t>
                      </a:r>
                    </a:p>
                  </a:txBody>
                  <a:tcPr marL="137860" marR="137860" marT="68930" marB="68930"/>
                </a:tc>
                <a:extLst>
                  <a:ext uri="{0D108BD9-81ED-4DB2-BD59-A6C34878D82A}">
                    <a16:rowId xmlns:a16="http://schemas.microsoft.com/office/drawing/2014/main" val="3820934162"/>
                  </a:ext>
                </a:extLst>
              </a:tr>
              <a:tr h="595468">
                <a:tc>
                  <a:txBody>
                    <a:bodyPr/>
                    <a:lstStyle/>
                    <a:p>
                      <a:r>
                        <a:rPr lang="it-IT" sz="1400" b="1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END DATE</a:t>
                      </a: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di fine dell’evento</a:t>
                      </a: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r>
                        <a:rPr lang="it-IT" sz="1400" b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Alta</a:t>
                      </a:r>
                    </a:p>
                  </a:txBody>
                  <a:tcPr marL="137860" marR="137860" marT="68930" marB="68930"/>
                </a:tc>
                <a:extLst>
                  <a:ext uri="{0D108BD9-81ED-4DB2-BD59-A6C34878D82A}">
                    <a16:rowId xmlns:a16="http://schemas.microsoft.com/office/drawing/2014/main" val="1221226621"/>
                  </a:ext>
                </a:extLst>
              </a:tr>
              <a:tr h="35752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HEADLINE</a:t>
                      </a: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Titolo dell’evento</a:t>
                      </a: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Alta</a:t>
                      </a:r>
                    </a:p>
                  </a:txBody>
                  <a:tcPr marL="137860" marR="137860" marT="68930" marB="68930"/>
                </a:tc>
                <a:extLst>
                  <a:ext uri="{0D108BD9-81ED-4DB2-BD59-A6C34878D82A}">
                    <a16:rowId xmlns:a16="http://schemas.microsoft.com/office/drawing/2014/main" val="1959624651"/>
                  </a:ext>
                </a:extLst>
              </a:tr>
              <a:tr h="35752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Descrizione dell’evento</a:t>
                      </a: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Alta</a:t>
                      </a:r>
                    </a:p>
                  </a:txBody>
                  <a:tcPr marL="137860" marR="137860" marT="68930" marB="68930"/>
                </a:tc>
                <a:extLst>
                  <a:ext uri="{0D108BD9-81ED-4DB2-BD59-A6C34878D82A}">
                    <a16:rowId xmlns:a16="http://schemas.microsoft.com/office/drawing/2014/main" val="1795586726"/>
                  </a:ext>
                </a:extLst>
              </a:tr>
              <a:tr h="59546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MEDIAURL</a:t>
                      </a: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Immagine o video correlata/o (fac.)</a:t>
                      </a: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Bassa</a:t>
                      </a:r>
                    </a:p>
                  </a:txBody>
                  <a:tcPr marL="137860" marR="137860" marT="68930" marB="68930"/>
                </a:tc>
                <a:extLst>
                  <a:ext uri="{0D108BD9-81ED-4DB2-BD59-A6C34878D82A}">
                    <a16:rowId xmlns:a16="http://schemas.microsoft.com/office/drawing/2014/main" val="50171000"/>
                  </a:ext>
                </a:extLst>
              </a:tr>
              <a:tr h="59546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BACKGROUND</a:t>
                      </a: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Immagine in background (fac.)</a:t>
                      </a:r>
                    </a:p>
                  </a:txBody>
                  <a:tcPr marL="137860" marR="137860" marT="68930" marB="6893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Bassa</a:t>
                      </a:r>
                    </a:p>
                  </a:txBody>
                  <a:tcPr marL="137860" marR="137860" marT="68930" marB="68930"/>
                </a:tc>
                <a:extLst>
                  <a:ext uri="{0D108BD9-81ED-4DB2-BD59-A6C34878D82A}">
                    <a16:rowId xmlns:a16="http://schemas.microsoft.com/office/drawing/2014/main" val="737055868"/>
                  </a:ext>
                </a:extLst>
              </a:tr>
            </a:tbl>
          </a:graphicData>
        </a:graphic>
      </p:graphicFrame>
      <p:sp>
        <p:nvSpPr>
          <p:cNvPr id="3" name="Rettangolo 2">
            <a:extLst>
              <a:ext uri="{FF2B5EF4-FFF2-40B4-BE49-F238E27FC236}">
                <a16:creationId xmlns:a16="http://schemas.microsoft.com/office/drawing/2014/main" id="{5A8C8137-4DCE-4AF2-BD62-7E2ABD17BFD8}"/>
              </a:ext>
            </a:extLst>
          </p:cNvPr>
          <p:cNvSpPr/>
          <p:nvPr/>
        </p:nvSpPr>
        <p:spPr>
          <a:xfrm>
            <a:off x="6300463" y="4788453"/>
            <a:ext cx="5482045" cy="2002972"/>
          </a:xfrm>
          <a:prstGeom prst="rect">
            <a:avLst/>
          </a:prstGeom>
          <a:solidFill>
            <a:srgbClr val="FB3737">
              <a:alpha val="27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064D018B-A3D0-4B54-9923-6E702F571EC6}"/>
              </a:ext>
            </a:extLst>
          </p:cNvPr>
          <p:cNvCxnSpPr>
            <a:cxnSpLocks/>
          </p:cNvCxnSpPr>
          <p:nvPr/>
        </p:nvCxnSpPr>
        <p:spPr>
          <a:xfrm>
            <a:off x="5753686" y="2005652"/>
            <a:ext cx="323557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7031CD4-AA2C-4C8C-AD4C-012FD88A8E77}"/>
              </a:ext>
            </a:extLst>
          </p:cNvPr>
          <p:cNvCxnSpPr>
            <a:cxnSpLocks/>
          </p:cNvCxnSpPr>
          <p:nvPr/>
        </p:nvCxnSpPr>
        <p:spPr>
          <a:xfrm>
            <a:off x="5751340" y="2580083"/>
            <a:ext cx="323557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C54C7584-75A6-45C9-B7D5-8AE2BF01AE69}"/>
              </a:ext>
            </a:extLst>
          </p:cNvPr>
          <p:cNvCxnSpPr>
            <a:cxnSpLocks/>
          </p:cNvCxnSpPr>
          <p:nvPr/>
        </p:nvCxnSpPr>
        <p:spPr>
          <a:xfrm>
            <a:off x="5751341" y="3072452"/>
            <a:ext cx="323557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43154B44-6AD0-4F97-B374-F85C21D8611F}"/>
              </a:ext>
            </a:extLst>
          </p:cNvPr>
          <p:cNvCxnSpPr>
            <a:cxnSpLocks/>
          </p:cNvCxnSpPr>
          <p:nvPr/>
        </p:nvCxnSpPr>
        <p:spPr>
          <a:xfrm>
            <a:off x="5751341" y="3480415"/>
            <a:ext cx="323557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8E10DF07-18D9-4D8B-BAA5-27C90354B926}"/>
              </a:ext>
            </a:extLst>
          </p:cNvPr>
          <p:cNvCxnSpPr>
            <a:cxnSpLocks/>
          </p:cNvCxnSpPr>
          <p:nvPr/>
        </p:nvCxnSpPr>
        <p:spPr>
          <a:xfrm>
            <a:off x="5751342" y="3986852"/>
            <a:ext cx="323557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454DF7C0-5851-4E24-9B84-87245EB892F5}"/>
              </a:ext>
            </a:extLst>
          </p:cNvPr>
          <p:cNvCxnSpPr>
            <a:cxnSpLocks/>
          </p:cNvCxnSpPr>
          <p:nvPr/>
        </p:nvCxnSpPr>
        <p:spPr>
          <a:xfrm>
            <a:off x="5751788" y="4563627"/>
            <a:ext cx="323557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830B1BD-A0DD-429E-B470-BE99052F565A}"/>
              </a:ext>
            </a:extLst>
          </p:cNvPr>
          <p:cNvSpPr txBox="1"/>
          <p:nvPr/>
        </p:nvSpPr>
        <p:spPr>
          <a:xfrm>
            <a:off x="420912" y="174172"/>
            <a:ext cx="7092408" cy="67185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150000"/>
              </a:lnSpc>
              <a:buClr>
                <a:srgbClr val="04D3EE"/>
              </a:buClr>
              <a:buNone/>
            </a:pPr>
            <a:r>
              <a:rPr lang="it-IT" sz="2800" b="1" dirty="0">
                <a:solidFill>
                  <a:srgbClr val="2196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it-IT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SCHEDA INPUT: </a:t>
            </a:r>
            <a:r>
              <a:rPr lang="it-IT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PROBLEMA</a:t>
            </a:r>
            <a:r>
              <a:rPr lang="it-IT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it-IT" sz="20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CONFRONTO</a:t>
            </a:r>
            <a:r>
              <a:rPr lang="it-IT" sz="2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it-IT" sz="2800" b="1" i="0" u="none" strike="noStrike" kern="1200" cap="none" spc="0" normalizeH="0" baseline="0" noProof="0" dirty="0">
                <a:ln>
                  <a:noFill/>
                </a:ln>
                <a:solidFill>
                  <a:srgbClr val="DFE3E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</a:t>
            </a:r>
            <a:r>
              <a:rPr lang="it-IT" sz="2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it-IT" sz="2000" i="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0330451-FD8B-4A75-9BF8-66D81B159B60}"/>
              </a:ext>
            </a:extLst>
          </p:cNvPr>
          <p:cNvSpPr txBox="1"/>
          <p:nvPr/>
        </p:nvSpPr>
        <p:spPr>
          <a:xfrm>
            <a:off x="2018113" y="880910"/>
            <a:ext cx="2196079" cy="4648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150000"/>
              </a:lnSpc>
              <a:buClr>
                <a:srgbClr val="04D3EE"/>
              </a:buClr>
              <a:buNone/>
            </a:pPr>
            <a:r>
              <a:rPr lang="it-IT" b="1" i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it-IT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IMELINE-DATALET</a:t>
            </a:r>
            <a:endParaRPr lang="it-IT" b="1" i="0" dirty="0">
              <a:solidFill>
                <a:schemeClr val="bg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BCBA198-B0D0-4521-BBBD-4BE61CFA8CD8}"/>
              </a:ext>
            </a:extLst>
          </p:cNvPr>
          <p:cNvSpPr txBox="1"/>
          <p:nvPr/>
        </p:nvSpPr>
        <p:spPr>
          <a:xfrm>
            <a:off x="8014725" y="888166"/>
            <a:ext cx="2454496" cy="4648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150000"/>
              </a:lnSpc>
              <a:buClr>
                <a:srgbClr val="04D3EE"/>
              </a:buClr>
              <a:buNone/>
            </a:pPr>
            <a:r>
              <a:rPr lang="it-IT" b="1" i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LOGT</a:t>
            </a:r>
            <a:r>
              <a:rPr lang="it-IT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IMELINE-DATALET</a:t>
            </a:r>
            <a:endParaRPr lang="it-IT" b="1" i="0" dirty="0">
              <a:solidFill>
                <a:schemeClr val="bg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28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87F4D33-1A01-4392-978A-9991AE97BD35}"/>
              </a:ext>
            </a:extLst>
          </p:cNvPr>
          <p:cNvSpPr txBox="1"/>
          <p:nvPr/>
        </p:nvSpPr>
        <p:spPr>
          <a:xfrm>
            <a:off x="720346" y="1883259"/>
            <a:ext cx="2208384" cy="1588127"/>
          </a:xfrm>
          <a:prstGeom prst="rect">
            <a:avLst/>
          </a:prstGeom>
          <a:solidFill>
            <a:srgbClr val="90CBF8">
              <a:alpha val="17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endParaRPr lang="it-IT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Tx/>
              <a:buChar char="-"/>
            </a:pP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StartDate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Tx/>
              <a:buChar char="-"/>
            </a:pPr>
            <a:r>
              <a:rPr lang="it-IT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EndDate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Tx/>
              <a:buChar char="-"/>
            </a:pP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EventTitle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Tx/>
              <a:buChar char="-"/>
            </a:pPr>
            <a:r>
              <a:rPr lang="it-IT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EventDescription</a:t>
            </a:r>
          </a:p>
          <a:p>
            <a:pPr marL="36900">
              <a:lnSpc>
                <a:spcPct val="90000"/>
              </a:lnSpc>
              <a:buClr>
                <a:srgbClr val="12DAFC"/>
              </a:buClr>
            </a:pPr>
            <a:endParaRPr lang="it-IT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012E2FA-1AAA-47FA-898F-CCCBC8C01A83}"/>
              </a:ext>
            </a:extLst>
          </p:cNvPr>
          <p:cNvSpPr txBox="1"/>
          <p:nvPr/>
        </p:nvSpPr>
        <p:spPr>
          <a:xfrm>
            <a:off x="713090" y="1388828"/>
            <a:ext cx="1202512" cy="369332"/>
          </a:xfrm>
          <a:prstGeom prst="rect">
            <a:avLst/>
          </a:prstGeom>
          <a:solidFill>
            <a:schemeClr val="accent2">
              <a:lumMod val="50000"/>
            </a:scheme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CASO  1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5D3D5AD-F80C-4E5B-B23C-2BC9B67E32AF}"/>
              </a:ext>
            </a:extLst>
          </p:cNvPr>
          <p:cNvSpPr txBox="1"/>
          <p:nvPr/>
        </p:nvSpPr>
        <p:spPr>
          <a:xfrm>
            <a:off x="726341" y="3604841"/>
            <a:ext cx="2215642" cy="840230"/>
          </a:xfrm>
          <a:prstGeom prst="rect">
            <a:avLst/>
          </a:prstGeom>
          <a:solidFill>
            <a:srgbClr val="72CBEE">
              <a:alpha val="17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CONDIZIONI</a:t>
            </a:r>
            <a:endParaRPr lang="it-IT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Tx/>
              <a:buChar char="-"/>
            </a:pP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StartDate = EndDate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58BED79-2423-4529-97CE-186CE990E7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9" t="13529" r="5000" b="9185"/>
          <a:stretch/>
        </p:blipFill>
        <p:spPr>
          <a:xfrm>
            <a:off x="3105660" y="1886857"/>
            <a:ext cx="8955712" cy="432958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6BCC31B-6DEE-401E-A3DF-8B65FD017BD8}"/>
              </a:ext>
            </a:extLst>
          </p:cNvPr>
          <p:cNvSpPr txBox="1"/>
          <p:nvPr/>
        </p:nvSpPr>
        <p:spPr>
          <a:xfrm>
            <a:off x="420912" y="174172"/>
            <a:ext cx="3952968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rgbClr val="2196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it-IT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SCHEDA INPUT : </a:t>
            </a:r>
          </a:p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it-IT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ALCUNI CASI DI INPUT</a:t>
            </a:r>
            <a:endParaRPr lang="it-IT" sz="2000" i="0" dirty="0">
              <a:solidFill>
                <a:schemeClr val="bg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DD65E36-7601-499D-A69D-A2A12E32A21E}"/>
              </a:ext>
            </a:extLst>
          </p:cNvPr>
          <p:cNvSpPr txBox="1"/>
          <p:nvPr/>
        </p:nvSpPr>
        <p:spPr>
          <a:xfrm>
            <a:off x="3012441" y="6273225"/>
            <a:ext cx="843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Istantanea della logtimeline-datalet. Esempio con dataset fittizio</a:t>
            </a:r>
          </a:p>
        </p:txBody>
      </p:sp>
    </p:spTree>
    <p:extLst>
      <p:ext uri="{BB962C8B-B14F-4D97-AF65-F5344CB8AC3E}">
        <p14:creationId xmlns:p14="http://schemas.microsoft.com/office/powerpoint/2010/main" val="1362134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87F4D33-1A01-4392-978A-9991AE97BD35}"/>
              </a:ext>
            </a:extLst>
          </p:cNvPr>
          <p:cNvSpPr txBox="1"/>
          <p:nvPr/>
        </p:nvSpPr>
        <p:spPr>
          <a:xfrm>
            <a:off x="720346" y="1883259"/>
            <a:ext cx="2208384" cy="1588127"/>
          </a:xfrm>
          <a:prstGeom prst="rect">
            <a:avLst/>
          </a:prstGeom>
          <a:solidFill>
            <a:srgbClr val="90CBF8">
              <a:alpha val="17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endParaRPr lang="it-IT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Tx/>
              <a:buChar char="-"/>
            </a:pP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StartDate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Tx/>
              <a:buChar char="-"/>
            </a:pPr>
            <a:r>
              <a:rPr lang="it-IT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EndDate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Tx/>
              <a:buChar char="-"/>
            </a:pP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EventTitle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Tx/>
              <a:buChar char="-"/>
            </a:pPr>
            <a:r>
              <a:rPr lang="it-IT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EventDescription</a:t>
            </a:r>
          </a:p>
          <a:p>
            <a:pPr marL="36900">
              <a:lnSpc>
                <a:spcPct val="90000"/>
              </a:lnSpc>
              <a:buClr>
                <a:srgbClr val="12DAFC"/>
              </a:buClr>
            </a:pPr>
            <a:endParaRPr lang="it-IT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012E2FA-1AAA-47FA-898F-CCCBC8C01A83}"/>
              </a:ext>
            </a:extLst>
          </p:cNvPr>
          <p:cNvSpPr txBox="1"/>
          <p:nvPr/>
        </p:nvSpPr>
        <p:spPr>
          <a:xfrm>
            <a:off x="713090" y="1388828"/>
            <a:ext cx="1202512" cy="369332"/>
          </a:xfrm>
          <a:prstGeom prst="rect">
            <a:avLst/>
          </a:prstGeom>
          <a:solidFill>
            <a:schemeClr val="accent2">
              <a:lumMod val="50000"/>
            </a:scheme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CASO  2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5D3D5AD-F80C-4E5B-B23C-2BC9B67E32AF}"/>
              </a:ext>
            </a:extLst>
          </p:cNvPr>
          <p:cNvSpPr txBox="1"/>
          <p:nvPr/>
        </p:nvSpPr>
        <p:spPr>
          <a:xfrm>
            <a:off x="726341" y="3604841"/>
            <a:ext cx="2215642" cy="840230"/>
          </a:xfrm>
          <a:prstGeom prst="rect">
            <a:avLst/>
          </a:prstGeom>
          <a:solidFill>
            <a:srgbClr val="72CBEE">
              <a:alpha val="17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CONDIZIONI</a:t>
            </a:r>
            <a:endParaRPr lang="it-IT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Tx/>
              <a:buChar char="-"/>
            </a:pP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StartDate != EndDate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6BCC31B-6DEE-401E-A3DF-8B65FD017BD8}"/>
              </a:ext>
            </a:extLst>
          </p:cNvPr>
          <p:cNvSpPr txBox="1"/>
          <p:nvPr/>
        </p:nvSpPr>
        <p:spPr>
          <a:xfrm>
            <a:off x="420912" y="174172"/>
            <a:ext cx="3952968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rgbClr val="2196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it-IT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SCHEDA INPUT : </a:t>
            </a:r>
          </a:p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it-IT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ALCUNI CASI DI INPUT</a:t>
            </a:r>
            <a:endParaRPr lang="it-IT" sz="2000" i="0" dirty="0">
              <a:solidFill>
                <a:schemeClr val="bg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20021F1-570F-424F-91CA-AEF1228747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8" t="14089" r="5000" b="9352"/>
          <a:stretch/>
        </p:blipFill>
        <p:spPr>
          <a:xfrm>
            <a:off x="3114263" y="1908313"/>
            <a:ext cx="8883876" cy="4253948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A62888C-208F-44BC-86B4-57A67176C403}"/>
              </a:ext>
            </a:extLst>
          </p:cNvPr>
          <p:cNvSpPr txBox="1"/>
          <p:nvPr/>
        </p:nvSpPr>
        <p:spPr>
          <a:xfrm>
            <a:off x="3012441" y="6273225"/>
            <a:ext cx="843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Istantanea della logtimeline-datalet. Esempio con dataset fittizio</a:t>
            </a:r>
          </a:p>
        </p:txBody>
      </p:sp>
    </p:spTree>
    <p:extLst>
      <p:ext uri="{BB962C8B-B14F-4D97-AF65-F5344CB8AC3E}">
        <p14:creationId xmlns:p14="http://schemas.microsoft.com/office/powerpoint/2010/main" val="1363002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830B1BD-A0DD-429E-B470-BE99052F565A}"/>
              </a:ext>
            </a:extLst>
          </p:cNvPr>
          <p:cNvSpPr txBox="1"/>
          <p:nvPr/>
        </p:nvSpPr>
        <p:spPr>
          <a:xfrm>
            <a:off x="420912" y="174172"/>
            <a:ext cx="5278848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rgbClr val="2196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it-IT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SCHEDA INPUT :                </a:t>
            </a:r>
          </a:p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it-IT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ALCUNI CASI DI INPUT</a:t>
            </a:r>
            <a:endParaRPr lang="it-IT" sz="2000" i="0" dirty="0">
              <a:solidFill>
                <a:schemeClr val="bg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87F4D33-1A01-4392-978A-9991AE97BD35}"/>
              </a:ext>
            </a:extLst>
          </p:cNvPr>
          <p:cNvSpPr txBox="1"/>
          <p:nvPr/>
        </p:nvSpPr>
        <p:spPr>
          <a:xfrm>
            <a:off x="742122" y="1881271"/>
            <a:ext cx="2204279" cy="1837426"/>
          </a:xfrm>
          <a:prstGeom prst="rect">
            <a:avLst/>
          </a:prstGeom>
          <a:solidFill>
            <a:srgbClr val="90CBF8">
              <a:alpha val="17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INPUT:</a:t>
            </a:r>
            <a:endParaRPr lang="it-IT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Tx/>
              <a:buChar char="-"/>
            </a:pP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StartDate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Tx/>
              <a:buChar char="-"/>
            </a:pPr>
            <a:r>
              <a:rPr lang="it-IT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EndDate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Tx/>
              <a:buChar char="-"/>
            </a:pP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EventTitle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Tx/>
              <a:buChar char="-"/>
            </a:pPr>
            <a:r>
              <a:rPr lang="it-IT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EventDescription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Tx/>
              <a:buChar char="-"/>
            </a:pP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StartTime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Tx/>
              <a:buChar char="-"/>
            </a:pP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FinishTime</a:t>
            </a:r>
            <a:endParaRPr lang="it-IT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5D3D5AD-F80C-4E5B-B23C-2BC9B67E32AF}"/>
              </a:ext>
            </a:extLst>
          </p:cNvPr>
          <p:cNvSpPr txBox="1"/>
          <p:nvPr/>
        </p:nvSpPr>
        <p:spPr>
          <a:xfrm>
            <a:off x="739594" y="3852846"/>
            <a:ext cx="2202390" cy="2336024"/>
          </a:xfrm>
          <a:prstGeom prst="rect">
            <a:avLst/>
          </a:prstGeom>
          <a:solidFill>
            <a:srgbClr val="72CBEE">
              <a:alpha val="17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CONDIZIONI:</a:t>
            </a:r>
            <a:endParaRPr lang="it-IT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Tx/>
              <a:buChar char="-"/>
            </a:pP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StartDate = EndDate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Tx/>
              <a:buChar char="-"/>
            </a:pP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 Time = Finish Time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Tx/>
              <a:buChar char="-"/>
            </a:pP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 Time </a:t>
            </a:r>
            <a:r>
              <a:rPr lang="it-IT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⊄ </a:t>
            </a: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 Date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Tx/>
              <a:buChar char="-"/>
            </a:pP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Finish Time </a:t>
            </a:r>
            <a:r>
              <a:rPr lang="it-IT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⊄ </a:t>
            </a: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End Date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58BED79-2423-4529-97CE-186CE990E7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9" t="13529" r="5000" b="9185"/>
          <a:stretch/>
        </p:blipFill>
        <p:spPr>
          <a:xfrm>
            <a:off x="3105660" y="1886857"/>
            <a:ext cx="8955712" cy="432958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DA3B3C6-292E-4F8B-A606-5B54D61CB76C}"/>
              </a:ext>
            </a:extLst>
          </p:cNvPr>
          <p:cNvSpPr txBox="1"/>
          <p:nvPr/>
        </p:nvSpPr>
        <p:spPr>
          <a:xfrm>
            <a:off x="739595" y="1402080"/>
            <a:ext cx="1202512" cy="369332"/>
          </a:xfrm>
          <a:prstGeom prst="rect">
            <a:avLst/>
          </a:prstGeom>
          <a:solidFill>
            <a:schemeClr val="accent2">
              <a:lumMod val="50000"/>
            </a:scheme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CASO 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EC4266C-7F30-4294-A2A2-B1978FBDFB57}"/>
              </a:ext>
            </a:extLst>
          </p:cNvPr>
          <p:cNvSpPr txBox="1"/>
          <p:nvPr/>
        </p:nvSpPr>
        <p:spPr>
          <a:xfrm>
            <a:off x="3012441" y="6273225"/>
            <a:ext cx="843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Istantanea della logtimeline-datalet. Esempio con dataset fittizio</a:t>
            </a:r>
          </a:p>
        </p:txBody>
      </p:sp>
    </p:spTree>
    <p:extLst>
      <p:ext uri="{BB962C8B-B14F-4D97-AF65-F5344CB8AC3E}">
        <p14:creationId xmlns:p14="http://schemas.microsoft.com/office/powerpoint/2010/main" val="3365486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5AC5EA68-2AEF-4DBA-95A1-AB510A4A3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56" y="212034"/>
            <a:ext cx="5441693" cy="715617"/>
          </a:xfrm>
        </p:spPr>
        <p:txBody>
          <a:bodyPr anchor="b">
            <a:normAutofit/>
          </a:bodyPr>
          <a:lstStyle/>
          <a:p>
            <a:pPr algn="l"/>
            <a:r>
              <a:rPr lang="it-IT" sz="2800" b="1" dirty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DATALET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4297CA1-AC27-473C-AE14-D4D70AB49C52}"/>
              </a:ext>
            </a:extLst>
          </p:cNvPr>
          <p:cNvSpPr txBox="1"/>
          <p:nvPr/>
        </p:nvSpPr>
        <p:spPr>
          <a:xfrm>
            <a:off x="754736" y="1119320"/>
            <a:ext cx="3715664" cy="1144929"/>
          </a:xfrm>
          <a:prstGeom prst="rect">
            <a:avLst/>
          </a:prstGeom>
          <a:solidFill>
            <a:srgbClr val="90CBF8">
              <a:alpha val="17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DESCRIZIONE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Visualizzazione interattiva di un dataset</a:t>
            </a:r>
            <a:endParaRPr lang="it-IT" sz="200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6EC0140-FD92-4F8A-989C-0CE916B5B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65" y="1109558"/>
            <a:ext cx="6257925" cy="4914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09C9801-32FC-414B-BE97-091869A375E8}"/>
              </a:ext>
            </a:extLst>
          </p:cNvPr>
          <p:cNvSpPr txBox="1"/>
          <p:nvPr/>
        </p:nvSpPr>
        <p:spPr>
          <a:xfrm>
            <a:off x="5442857" y="486352"/>
            <a:ext cx="4644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Esempio datalet: «barchart-datalet». Visualizza i dati circa l’altezza e l’altitudine di alberi monumentali 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8FB6F8DD-D5D1-4D14-9286-B6D7D70A31C3}"/>
              </a:ext>
            </a:extLst>
          </p:cNvPr>
          <p:cNvCxnSpPr/>
          <p:nvPr/>
        </p:nvCxnSpPr>
        <p:spPr>
          <a:xfrm>
            <a:off x="790414" y="6292309"/>
            <a:ext cx="10135891" cy="0"/>
          </a:xfrm>
          <a:prstGeom prst="line">
            <a:avLst/>
          </a:prstGeom>
          <a:ln w="3175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B4FAB1-965C-49FB-B5C6-C4B3A0BC1B55}"/>
              </a:ext>
            </a:extLst>
          </p:cNvPr>
          <p:cNvSpPr txBox="1"/>
          <p:nvPr/>
        </p:nvSpPr>
        <p:spPr>
          <a:xfrm>
            <a:off x="724545" y="6379850"/>
            <a:ext cx="80319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u="none" strike="noStrike" baseline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1. “An extensible architecture for an ecosystem of visualization web-components for Open Data”</a:t>
            </a:r>
          </a:p>
        </p:txBody>
      </p:sp>
    </p:spTree>
    <p:extLst>
      <p:ext uri="{BB962C8B-B14F-4D97-AF65-F5344CB8AC3E}">
        <p14:creationId xmlns:p14="http://schemas.microsoft.com/office/powerpoint/2010/main" val="3781642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830B1BD-A0DD-429E-B470-BE99052F565A}"/>
              </a:ext>
            </a:extLst>
          </p:cNvPr>
          <p:cNvSpPr txBox="1"/>
          <p:nvPr/>
        </p:nvSpPr>
        <p:spPr>
          <a:xfrm>
            <a:off x="420912" y="174172"/>
            <a:ext cx="5278848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rgbClr val="2196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it-IT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SCHEDA INPUT :                </a:t>
            </a:r>
          </a:p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it-IT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ALCUNI CASI DI INPUT</a:t>
            </a:r>
            <a:endParaRPr lang="it-IT" sz="2000" i="0" dirty="0">
              <a:solidFill>
                <a:schemeClr val="bg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87F4D33-1A01-4392-978A-9991AE97BD35}"/>
              </a:ext>
            </a:extLst>
          </p:cNvPr>
          <p:cNvSpPr txBox="1"/>
          <p:nvPr/>
        </p:nvSpPr>
        <p:spPr>
          <a:xfrm>
            <a:off x="742122" y="1881271"/>
            <a:ext cx="2204279" cy="3083921"/>
          </a:xfrm>
          <a:prstGeom prst="rect">
            <a:avLst/>
          </a:prstGeom>
          <a:solidFill>
            <a:srgbClr val="90CBF8">
              <a:alpha val="17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INPUT:</a:t>
            </a:r>
            <a:endParaRPr lang="it-IT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Tx/>
              <a:buChar char="-"/>
            </a:pP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StartDate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Tx/>
              <a:buChar char="-"/>
            </a:pPr>
            <a:r>
              <a:rPr lang="it-IT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EndDate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Tx/>
              <a:buChar char="-"/>
            </a:pP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EventTitle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Tx/>
              <a:buChar char="-"/>
            </a:pPr>
            <a:r>
              <a:rPr lang="it-IT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EventDescription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Tx/>
              <a:buChar char="-"/>
            </a:pP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MediaUrl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Tx/>
              <a:buChar char="-"/>
            </a:pPr>
            <a:r>
              <a:rPr lang="it-IT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Tx/>
              <a:buChar char="-"/>
            </a:pP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StartTime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Tx/>
              <a:buChar char="-"/>
            </a:pP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FinishTime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Tx/>
              <a:buChar char="-"/>
            </a:pPr>
            <a:r>
              <a:rPr lang="it-IT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Event info 1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Tx/>
              <a:buChar char="-"/>
            </a:pP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 info 2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Tx/>
              <a:buChar char="-"/>
            </a:pPr>
            <a:r>
              <a:rPr lang="it-IT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Event info 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5D3D5AD-F80C-4E5B-B23C-2BC9B67E32AF}"/>
              </a:ext>
            </a:extLst>
          </p:cNvPr>
          <p:cNvSpPr txBox="1"/>
          <p:nvPr/>
        </p:nvSpPr>
        <p:spPr>
          <a:xfrm>
            <a:off x="754831" y="5050843"/>
            <a:ext cx="2213655" cy="618631"/>
          </a:xfrm>
          <a:prstGeom prst="rect">
            <a:avLst/>
          </a:prstGeom>
          <a:solidFill>
            <a:srgbClr val="72CBEE">
              <a:alpha val="17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CONDIZIONI: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Tx/>
              <a:buChar char="-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∅</a:t>
            </a:r>
          </a:p>
        </p:txBody>
      </p:sp>
      <p:pic>
        <p:nvPicPr>
          <p:cNvPr id="4" name="Immagine 3" descr="Immagine che contiene testo, screenshot, monitor&#10;&#10;Descrizione generata automaticamente">
            <a:extLst>
              <a:ext uri="{FF2B5EF4-FFF2-40B4-BE49-F238E27FC236}">
                <a16:creationId xmlns:a16="http://schemas.microsoft.com/office/drawing/2014/main" id="{B6A65A06-E1FC-4B1D-91E3-ACAB318C92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4" t="13760" r="5000" b="9535"/>
          <a:stretch/>
        </p:blipFill>
        <p:spPr>
          <a:xfrm>
            <a:off x="3093719" y="1889760"/>
            <a:ext cx="8988375" cy="4312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321CF49-7768-4A19-964C-1A8625C4DFA9}"/>
              </a:ext>
            </a:extLst>
          </p:cNvPr>
          <p:cNvSpPr txBox="1"/>
          <p:nvPr/>
        </p:nvSpPr>
        <p:spPr>
          <a:xfrm>
            <a:off x="739594" y="1402080"/>
            <a:ext cx="1202512" cy="369332"/>
          </a:xfrm>
          <a:prstGeom prst="rect">
            <a:avLst/>
          </a:prstGeom>
          <a:solidFill>
            <a:schemeClr val="accent2">
              <a:lumMod val="50000"/>
            </a:scheme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CASO  4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1D00B71-6C60-4803-A1C6-6D3A3C0E47A9}"/>
              </a:ext>
            </a:extLst>
          </p:cNvPr>
          <p:cNvSpPr txBox="1"/>
          <p:nvPr/>
        </p:nvSpPr>
        <p:spPr>
          <a:xfrm>
            <a:off x="3012441" y="6273225"/>
            <a:ext cx="843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Istantanea della logtimeline-datalet. Esempio con dataset fittizio</a:t>
            </a:r>
          </a:p>
        </p:txBody>
      </p:sp>
    </p:spTree>
    <p:extLst>
      <p:ext uri="{BB962C8B-B14F-4D97-AF65-F5344CB8AC3E}">
        <p14:creationId xmlns:p14="http://schemas.microsoft.com/office/powerpoint/2010/main" val="2711611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990B4C6-8EAA-4D59-8385-E0793E6312FA}"/>
              </a:ext>
            </a:extLst>
          </p:cNvPr>
          <p:cNvSpPr txBox="1"/>
          <p:nvPr/>
        </p:nvSpPr>
        <p:spPr>
          <a:xfrm>
            <a:off x="927460" y="1128209"/>
            <a:ext cx="4177940" cy="1421928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>
              <a:lnSpc>
                <a:spcPct val="90000"/>
              </a:lnSpc>
              <a:buClr>
                <a:srgbClr val="12DAFC"/>
              </a:buClr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MOTIVAZIONE DEL PROBLEMA</a:t>
            </a:r>
          </a:p>
          <a:p>
            <a:pPr marL="36900">
              <a:lnSpc>
                <a:spcPct val="90000"/>
              </a:lnSpc>
              <a:buClr>
                <a:srgbClr val="12DAFC"/>
              </a:buClr>
            </a:pPr>
            <a:endParaRPr lang="it-IT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>
              <a:lnSpc>
                <a:spcPct val="90000"/>
              </a:lnSpc>
              <a:buClr>
                <a:srgbClr val="12DAFC"/>
              </a:buClr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Ogni event log ha un formato di data differente</a:t>
            </a:r>
          </a:p>
          <a:p>
            <a:pPr marL="36900">
              <a:lnSpc>
                <a:spcPct val="90000"/>
              </a:lnSpc>
              <a:buClr>
                <a:srgbClr val="12DAFC"/>
              </a:buClr>
            </a:pPr>
            <a:endParaRPr lang="it-IT" sz="2000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1732C6D-7AE4-4D83-B444-084E25A047BD}"/>
              </a:ext>
            </a:extLst>
          </p:cNvPr>
          <p:cNvSpPr txBox="1"/>
          <p:nvPr/>
        </p:nvSpPr>
        <p:spPr>
          <a:xfrm>
            <a:off x="420912" y="174172"/>
            <a:ext cx="616276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rgbClr val="2196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it-IT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FORMATO TIMESTAMP: </a:t>
            </a:r>
            <a:r>
              <a:rPr lang="it-IT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PROBLEMA</a:t>
            </a:r>
            <a:endParaRPr lang="it-IT" sz="2000" i="0" dirty="0">
              <a:solidFill>
                <a:schemeClr val="bg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205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97D403F-7476-4647-8784-C40E3F9B8E10}"/>
              </a:ext>
            </a:extLst>
          </p:cNvPr>
          <p:cNvSpPr txBox="1"/>
          <p:nvPr/>
        </p:nvSpPr>
        <p:spPr>
          <a:xfrm>
            <a:off x="927460" y="3688529"/>
            <a:ext cx="4162700" cy="1538883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12DAFC"/>
              </a:buClr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OBIETTIVI</a:t>
            </a:r>
          </a:p>
          <a:p>
            <a:pPr marL="36900">
              <a:buClr>
                <a:srgbClr val="12DAFC"/>
              </a:buClr>
            </a:pPr>
            <a:endParaRPr lang="it-IT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Lettura di tutti i possibili timestamp</a:t>
            </a:r>
          </a:p>
          <a:p>
            <a:pPr marL="36900" indent="0">
              <a:buClr>
                <a:srgbClr val="12DAFC"/>
              </a:buClr>
              <a:buNone/>
            </a:pPr>
            <a:endParaRPr lang="it-IT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1732C6D-7AE4-4D83-B444-084E25A047BD}"/>
              </a:ext>
            </a:extLst>
          </p:cNvPr>
          <p:cNvSpPr txBox="1"/>
          <p:nvPr/>
        </p:nvSpPr>
        <p:spPr>
          <a:xfrm>
            <a:off x="420912" y="174172"/>
            <a:ext cx="616276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rgbClr val="2196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it-IT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FORMATO TIMESTAMP: </a:t>
            </a:r>
            <a:r>
              <a:rPr lang="it-IT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PROBLEMA</a:t>
            </a:r>
            <a:endParaRPr lang="it-IT" sz="2000" i="0" dirty="0">
              <a:solidFill>
                <a:schemeClr val="bg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49F65AA-C4F4-4E23-9804-EEB2F6714D95}"/>
              </a:ext>
            </a:extLst>
          </p:cNvPr>
          <p:cNvSpPr txBox="1"/>
          <p:nvPr/>
        </p:nvSpPr>
        <p:spPr>
          <a:xfrm>
            <a:off x="927460" y="1128209"/>
            <a:ext cx="4177940" cy="1421928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>
              <a:lnSpc>
                <a:spcPct val="90000"/>
              </a:lnSpc>
              <a:buClr>
                <a:srgbClr val="12DAFC"/>
              </a:buClr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MOTIVAZIONE DEL PROBLEMA</a:t>
            </a:r>
          </a:p>
          <a:p>
            <a:pPr marL="36900">
              <a:lnSpc>
                <a:spcPct val="90000"/>
              </a:lnSpc>
              <a:buClr>
                <a:srgbClr val="12DAFC"/>
              </a:buClr>
            </a:pPr>
            <a:endParaRPr lang="it-IT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>
              <a:lnSpc>
                <a:spcPct val="90000"/>
              </a:lnSpc>
              <a:buClr>
                <a:srgbClr val="12DAFC"/>
              </a:buClr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Ogni event log ha un formato di data differente</a:t>
            </a:r>
          </a:p>
          <a:p>
            <a:pPr marL="36900">
              <a:lnSpc>
                <a:spcPct val="90000"/>
              </a:lnSpc>
              <a:buClr>
                <a:srgbClr val="12DAFC"/>
              </a:buClr>
            </a:pPr>
            <a:endParaRPr lang="it-IT" sz="2000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246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97D403F-7476-4647-8784-C40E3F9B8E10}"/>
              </a:ext>
            </a:extLst>
          </p:cNvPr>
          <p:cNvSpPr txBox="1"/>
          <p:nvPr/>
        </p:nvSpPr>
        <p:spPr>
          <a:xfrm>
            <a:off x="927460" y="3688529"/>
            <a:ext cx="4162700" cy="2462213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12DAFC"/>
              </a:buClr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OBIETTIVI</a:t>
            </a:r>
          </a:p>
          <a:p>
            <a:pPr marL="36900">
              <a:buClr>
                <a:srgbClr val="12DAFC"/>
              </a:buClr>
            </a:pPr>
            <a:endParaRPr lang="it-IT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Lettura di tutti i possibili timestamp</a:t>
            </a:r>
          </a:p>
          <a:p>
            <a:pPr marL="36900">
              <a:buClr>
                <a:srgbClr val="12DAFC"/>
              </a:buClr>
            </a:pPr>
            <a:endParaRPr lang="it-IT" sz="2000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Visualizzazione corretta e comprensibile a tutti</a:t>
            </a:r>
            <a:endParaRPr lang="it-IT" sz="2000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buClr>
                <a:srgbClr val="12DAFC"/>
              </a:buClr>
              <a:buNone/>
            </a:pPr>
            <a:endParaRPr lang="it-IT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1732C6D-7AE4-4D83-B444-084E25A047BD}"/>
              </a:ext>
            </a:extLst>
          </p:cNvPr>
          <p:cNvSpPr txBox="1"/>
          <p:nvPr/>
        </p:nvSpPr>
        <p:spPr>
          <a:xfrm>
            <a:off x="420912" y="174172"/>
            <a:ext cx="616276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rgbClr val="2196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it-IT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FORMATO TIMESTAMP: </a:t>
            </a:r>
            <a:r>
              <a:rPr lang="it-IT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PROBLEMA</a:t>
            </a:r>
            <a:endParaRPr lang="it-IT" sz="2000" i="0" dirty="0">
              <a:solidFill>
                <a:schemeClr val="bg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A196443-145E-40A0-A10C-B3EB13F604EC}"/>
              </a:ext>
            </a:extLst>
          </p:cNvPr>
          <p:cNvSpPr txBox="1"/>
          <p:nvPr/>
        </p:nvSpPr>
        <p:spPr>
          <a:xfrm>
            <a:off x="927460" y="1128209"/>
            <a:ext cx="4177940" cy="1421928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>
              <a:lnSpc>
                <a:spcPct val="90000"/>
              </a:lnSpc>
              <a:buClr>
                <a:srgbClr val="12DAFC"/>
              </a:buClr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MOTIVAZIONE DEL PROBLEMA</a:t>
            </a:r>
          </a:p>
          <a:p>
            <a:pPr marL="36900">
              <a:lnSpc>
                <a:spcPct val="90000"/>
              </a:lnSpc>
              <a:buClr>
                <a:srgbClr val="12DAFC"/>
              </a:buClr>
            </a:pPr>
            <a:endParaRPr lang="it-IT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>
              <a:lnSpc>
                <a:spcPct val="90000"/>
              </a:lnSpc>
              <a:buClr>
                <a:srgbClr val="12DAFC"/>
              </a:buClr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Ogni event log ha un formato di data differente</a:t>
            </a:r>
          </a:p>
          <a:p>
            <a:pPr marL="36900">
              <a:lnSpc>
                <a:spcPct val="90000"/>
              </a:lnSpc>
              <a:buClr>
                <a:srgbClr val="12DAFC"/>
              </a:buClr>
            </a:pPr>
            <a:endParaRPr lang="it-IT" sz="2000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009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testo, computer, monitor, portatile&#10;&#10;Descrizione generata automaticamente">
            <a:extLst>
              <a:ext uri="{FF2B5EF4-FFF2-40B4-BE49-F238E27FC236}">
                <a16:creationId xmlns:a16="http://schemas.microsoft.com/office/drawing/2014/main" id="{3F3E99EC-EE0A-4E26-BBDC-5367C96496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16" t="29181" r="46834" b="43564"/>
          <a:stretch/>
        </p:blipFill>
        <p:spPr>
          <a:xfrm>
            <a:off x="6948820" y="1633880"/>
            <a:ext cx="2484958" cy="2873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CFA6388-A2F9-4C46-928C-57A8A75511B9}"/>
              </a:ext>
            </a:extLst>
          </p:cNvPr>
          <p:cNvSpPr txBox="1"/>
          <p:nvPr/>
        </p:nvSpPr>
        <p:spPr>
          <a:xfrm>
            <a:off x="6867499" y="4486347"/>
            <a:ext cx="2581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Esempio di formato di data in event log: «Unix Timestamp»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97D403F-7476-4647-8784-C40E3F9B8E10}"/>
              </a:ext>
            </a:extLst>
          </p:cNvPr>
          <p:cNvSpPr txBox="1"/>
          <p:nvPr/>
        </p:nvSpPr>
        <p:spPr>
          <a:xfrm>
            <a:off x="927460" y="3688529"/>
            <a:ext cx="4162700" cy="2462213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12DAFC"/>
              </a:buClr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OBIETTIVI</a:t>
            </a:r>
          </a:p>
          <a:p>
            <a:pPr marL="36900">
              <a:buClr>
                <a:srgbClr val="12DAFC"/>
              </a:buClr>
            </a:pPr>
            <a:endParaRPr lang="it-IT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Lettura di tutti i possibili timestamp</a:t>
            </a:r>
          </a:p>
          <a:p>
            <a:pPr marL="36900">
              <a:buClr>
                <a:srgbClr val="12DAFC"/>
              </a:buClr>
            </a:pPr>
            <a:endParaRPr lang="it-IT" sz="2000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Visualizzazione corretta e comprensibile a tutti</a:t>
            </a:r>
            <a:endParaRPr lang="it-IT" sz="2000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buClr>
                <a:srgbClr val="12DAFC"/>
              </a:buClr>
              <a:buNone/>
            </a:pPr>
            <a:endParaRPr lang="it-IT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1732C6D-7AE4-4D83-B444-084E25A047BD}"/>
              </a:ext>
            </a:extLst>
          </p:cNvPr>
          <p:cNvSpPr txBox="1"/>
          <p:nvPr/>
        </p:nvSpPr>
        <p:spPr>
          <a:xfrm>
            <a:off x="420912" y="174172"/>
            <a:ext cx="616276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rgbClr val="2196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it-IT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FORMATO TIMESTAMP: </a:t>
            </a:r>
            <a:r>
              <a:rPr lang="it-IT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PROBLEMA</a:t>
            </a:r>
            <a:endParaRPr lang="it-IT" sz="2000" i="0" dirty="0">
              <a:solidFill>
                <a:schemeClr val="bg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FDB1DD4-A5E6-4AA3-9014-EA3B7B7DE9BA}"/>
              </a:ext>
            </a:extLst>
          </p:cNvPr>
          <p:cNvSpPr txBox="1"/>
          <p:nvPr/>
        </p:nvSpPr>
        <p:spPr>
          <a:xfrm>
            <a:off x="927460" y="1128209"/>
            <a:ext cx="4177940" cy="1421928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>
              <a:lnSpc>
                <a:spcPct val="90000"/>
              </a:lnSpc>
              <a:buClr>
                <a:srgbClr val="12DAFC"/>
              </a:buClr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MOTIVAZIONE DEL PROBLEMA</a:t>
            </a:r>
          </a:p>
          <a:p>
            <a:pPr marL="36900">
              <a:lnSpc>
                <a:spcPct val="90000"/>
              </a:lnSpc>
              <a:buClr>
                <a:srgbClr val="12DAFC"/>
              </a:buClr>
            </a:pPr>
            <a:endParaRPr lang="it-IT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>
              <a:lnSpc>
                <a:spcPct val="90000"/>
              </a:lnSpc>
              <a:buClr>
                <a:srgbClr val="12DAFC"/>
              </a:buClr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Ogni event log ha un formato di data differente</a:t>
            </a:r>
          </a:p>
          <a:p>
            <a:pPr marL="36900">
              <a:lnSpc>
                <a:spcPct val="90000"/>
              </a:lnSpc>
              <a:buClr>
                <a:srgbClr val="12DAFC"/>
              </a:buClr>
            </a:pPr>
            <a:endParaRPr lang="it-IT" sz="2000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288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1732C6D-7AE4-4D83-B444-084E25A047BD}"/>
              </a:ext>
            </a:extLst>
          </p:cNvPr>
          <p:cNvSpPr txBox="1"/>
          <p:nvPr/>
        </p:nvSpPr>
        <p:spPr>
          <a:xfrm>
            <a:off x="420912" y="174172"/>
            <a:ext cx="649804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rgbClr val="2196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it-IT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FORMATO TIMESTAMP: </a:t>
            </a:r>
            <a:r>
              <a:rPr lang="it-IT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SVILUPPI</a:t>
            </a:r>
            <a:endParaRPr lang="it-IT" sz="2000" i="0" dirty="0">
              <a:solidFill>
                <a:schemeClr val="bg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Immagine 10" descr="Immagine che contiene tavolo&#10;&#10;Descrizione generata automaticamente">
            <a:extLst>
              <a:ext uri="{FF2B5EF4-FFF2-40B4-BE49-F238E27FC236}">
                <a16:creationId xmlns:a16="http://schemas.microsoft.com/office/drawing/2014/main" id="{814285EC-5D61-40C2-BA5D-4F63A69CEA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6" t="23751" r="7255" b="53248"/>
          <a:stretch/>
        </p:blipFill>
        <p:spPr>
          <a:xfrm>
            <a:off x="950062" y="893243"/>
            <a:ext cx="9526829" cy="4406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551C0A9-05D9-45F3-9CD6-1010D0EC2C15}"/>
              </a:ext>
            </a:extLst>
          </p:cNvPr>
          <p:cNvSpPr txBox="1"/>
          <p:nvPr/>
        </p:nvSpPr>
        <p:spPr>
          <a:xfrm>
            <a:off x="878841" y="5390828"/>
            <a:ext cx="957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Istantanea relativa ai formati di data riconosciuti dalla logtimeline-datalet. A destra un pattern relativo al formato di data della stringa e a destra un esempio.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8E1947B1-E118-4073-B6DA-BA2F6E8C7973}"/>
              </a:ext>
            </a:extLst>
          </p:cNvPr>
          <p:cNvCxnSpPr>
            <a:cxnSpLocks/>
          </p:cNvCxnSpPr>
          <p:nvPr/>
        </p:nvCxnSpPr>
        <p:spPr>
          <a:xfrm>
            <a:off x="743919" y="6137322"/>
            <a:ext cx="10058400" cy="0"/>
          </a:xfrm>
          <a:prstGeom prst="line">
            <a:avLst/>
          </a:prstGeom>
          <a:ln w="3175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A1A17E5-927A-4B98-9CF8-1F6E6A8BAE60}"/>
              </a:ext>
            </a:extLst>
          </p:cNvPr>
          <p:cNvSpPr txBox="1"/>
          <p:nvPr/>
        </p:nvSpPr>
        <p:spPr>
          <a:xfrm>
            <a:off x="678049" y="6224863"/>
            <a:ext cx="104342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r>
              <a:rPr lang="en-US" sz="1400" b="0" u="none" strike="noStrike" baseline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“Date and Time Patterns” </a:t>
            </a:r>
            <a:r>
              <a:rPr lang="en-US" sz="1400" dirty="0">
                <a:solidFill>
                  <a:srgbClr val="FF9966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https://docs.oracle.com/javase/6/docs/api/java/text/SimpleDateFormat</a:t>
            </a:r>
            <a:endParaRPr lang="en-US" sz="1400" dirty="0">
              <a:solidFill>
                <a:srgbClr val="FF99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b="0" u="none" strike="noStrike" baseline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</a:t>
            </a:r>
            <a:r>
              <a:rPr lang="en-US" sz="1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“Working with Timestamps in Event Log Files”</a:t>
            </a:r>
            <a:r>
              <a:rPr lang="en-US" sz="1400" b="0" u="none" strike="noStrike" baseline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0" u="none" strike="noStrike" baseline="0" dirty="0">
                <a:solidFill>
                  <a:srgbClr val="FF9966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https://www.salesforcehacker.com/2014/12/working-with-timestamps-in-event-log.html</a:t>
            </a:r>
            <a:r>
              <a:rPr lang="en-US" sz="1400" b="0" u="none" strike="noStrike" baseline="0" dirty="0">
                <a:solidFill>
                  <a:srgbClr val="FF99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400" dirty="0">
              <a:solidFill>
                <a:srgbClr val="FF99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it-IT" sz="1400" dirty="0">
              <a:solidFill>
                <a:schemeClr val="bg2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FF7C8EA-91B2-4BAD-BBE9-AF72B66D64F4}"/>
              </a:ext>
            </a:extLst>
          </p:cNvPr>
          <p:cNvSpPr txBox="1"/>
          <p:nvPr/>
        </p:nvSpPr>
        <p:spPr>
          <a:xfrm>
            <a:off x="9251184" y="471239"/>
            <a:ext cx="1668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Continua…</a:t>
            </a:r>
          </a:p>
        </p:txBody>
      </p:sp>
    </p:spTree>
    <p:extLst>
      <p:ext uri="{BB962C8B-B14F-4D97-AF65-F5344CB8AC3E}">
        <p14:creationId xmlns:p14="http://schemas.microsoft.com/office/powerpoint/2010/main" val="1548462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1732C6D-7AE4-4D83-B444-084E25A047BD}"/>
              </a:ext>
            </a:extLst>
          </p:cNvPr>
          <p:cNvSpPr txBox="1"/>
          <p:nvPr/>
        </p:nvSpPr>
        <p:spPr>
          <a:xfrm>
            <a:off x="420912" y="174172"/>
            <a:ext cx="661996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rgbClr val="2196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it-IT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FORMATO TIMESTAMP: </a:t>
            </a:r>
            <a:r>
              <a:rPr lang="it-IT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SVILUPPI</a:t>
            </a:r>
            <a:endParaRPr lang="it-IT" sz="2000" i="0" dirty="0">
              <a:solidFill>
                <a:schemeClr val="bg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Immagine 10" descr="Immagine che contiene tavolo&#10;&#10;Descrizione generata automaticamente">
            <a:extLst>
              <a:ext uri="{FF2B5EF4-FFF2-40B4-BE49-F238E27FC236}">
                <a16:creationId xmlns:a16="http://schemas.microsoft.com/office/drawing/2014/main" id="{814285EC-5D61-40C2-BA5D-4F63A69CEA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6" t="46518" r="7255" b="27962"/>
          <a:stretch/>
        </p:blipFill>
        <p:spPr>
          <a:xfrm>
            <a:off x="934306" y="913109"/>
            <a:ext cx="9526829" cy="4892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412C1F1-A860-4EBC-8F75-6FE7F45E40BC}"/>
              </a:ext>
            </a:extLst>
          </p:cNvPr>
          <p:cNvSpPr txBox="1"/>
          <p:nvPr/>
        </p:nvSpPr>
        <p:spPr>
          <a:xfrm>
            <a:off x="878841" y="5850610"/>
            <a:ext cx="957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Istantanea relativa ai formati di data riconosciuti dalla timeline-datalet. A destra un pattern relativo al formato di data della stringa e a destra un esempio.</a:t>
            </a:r>
          </a:p>
        </p:txBody>
      </p:sp>
    </p:spTree>
    <p:extLst>
      <p:ext uri="{BB962C8B-B14F-4D97-AF65-F5344CB8AC3E}">
        <p14:creationId xmlns:p14="http://schemas.microsoft.com/office/powerpoint/2010/main" val="3069977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8CB5E9F-292C-4BA1-9ACB-4992520EBC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7" t="13242" r="5215" b="9462"/>
          <a:stretch/>
        </p:blipFill>
        <p:spPr>
          <a:xfrm>
            <a:off x="253219" y="1575581"/>
            <a:ext cx="7113810" cy="344958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7" name="Tabella 4">
            <a:extLst>
              <a:ext uri="{FF2B5EF4-FFF2-40B4-BE49-F238E27FC236}">
                <a16:creationId xmlns:a16="http://schemas.microsoft.com/office/drawing/2014/main" id="{15DD24ED-BBE5-490A-9BB6-50A3C062E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134584"/>
              </p:ext>
            </p:extLst>
          </p:nvPr>
        </p:nvGraphicFramePr>
        <p:xfrm>
          <a:off x="7554353" y="1577791"/>
          <a:ext cx="4515728" cy="29260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1296179">
                  <a:extLst>
                    <a:ext uri="{9D8B030D-6E8A-4147-A177-3AD203B41FA5}">
                      <a16:colId xmlns:a16="http://schemas.microsoft.com/office/drawing/2014/main" val="1297521495"/>
                    </a:ext>
                  </a:extLst>
                </a:gridCol>
                <a:gridCol w="1059245">
                  <a:extLst>
                    <a:ext uri="{9D8B030D-6E8A-4147-A177-3AD203B41FA5}">
                      <a16:colId xmlns:a16="http://schemas.microsoft.com/office/drawing/2014/main" val="4073797644"/>
                    </a:ext>
                  </a:extLst>
                </a:gridCol>
                <a:gridCol w="1091158">
                  <a:extLst>
                    <a:ext uri="{9D8B030D-6E8A-4147-A177-3AD203B41FA5}">
                      <a16:colId xmlns:a16="http://schemas.microsoft.com/office/drawing/2014/main" val="1189685363"/>
                    </a:ext>
                  </a:extLst>
                </a:gridCol>
                <a:gridCol w="1069146">
                  <a:extLst>
                    <a:ext uri="{9D8B030D-6E8A-4147-A177-3AD203B41FA5}">
                      <a16:colId xmlns:a16="http://schemas.microsoft.com/office/drawing/2014/main" val="1398124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START DATE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2001.07.04 at 12:08:56 PDT</a:t>
                      </a:r>
                      <a:endParaRPr lang="it-IT" sz="1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2001.07.08 at 10:18:26 PDT</a:t>
                      </a:r>
                      <a:endParaRPr lang="it-IT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2001.07.04 at 15:04:10 PDT</a:t>
                      </a:r>
                      <a:endParaRPr lang="it-IT" sz="7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3751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END DATE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2001.07.04 AD at 12:08:56 PDT</a:t>
                      </a:r>
                      <a:endParaRPr lang="it-IT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2001.07.08 AD at 10:18:36 PDT</a:t>
                      </a:r>
                      <a:endParaRPr lang="it-IT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2001.07.05 AD at 18:14:10 PDT</a:t>
                      </a:r>
                      <a:endParaRPr lang="it-IT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4102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HEADLINE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Event  name 1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Event   name 2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Event    name 3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863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Description1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Description2</a:t>
                      </a:r>
                    </a:p>
                    <a:p>
                      <a:endParaRPr lang="it-IT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  3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6300282"/>
                  </a:ext>
                </a:extLst>
              </a:tr>
            </a:tbl>
          </a:graphicData>
        </a:graphic>
      </p:graphicFrame>
      <p:sp>
        <p:nvSpPr>
          <p:cNvPr id="8" name="CasellaDiTesto 7">
            <a:extLst>
              <a:ext uri="{FF2B5EF4-FFF2-40B4-BE49-F238E27FC236}">
                <a16:creationId xmlns:a16="http://schemas.microsoft.com/office/drawing/2014/main" id="{74CBC932-3C9A-4C52-82C7-83840AED296E}"/>
              </a:ext>
            </a:extLst>
          </p:cNvPr>
          <p:cNvSpPr txBox="1"/>
          <p:nvPr/>
        </p:nvSpPr>
        <p:spPr>
          <a:xfrm>
            <a:off x="7552882" y="1134957"/>
            <a:ext cx="2402059" cy="338554"/>
          </a:xfrm>
          <a:prstGeom prst="rect">
            <a:avLst/>
          </a:prstGeom>
          <a:solidFill>
            <a:srgbClr val="002060">
              <a:alpha val="48000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DATASET SELECTED FIELDS</a:t>
            </a:r>
            <a:endParaRPr lang="it-IT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2C782A8-FA8D-42E6-ACB8-246DBE98E212}"/>
              </a:ext>
            </a:extLst>
          </p:cNvPr>
          <p:cNvSpPr txBox="1"/>
          <p:nvPr/>
        </p:nvSpPr>
        <p:spPr>
          <a:xfrm>
            <a:off x="7467304" y="667206"/>
            <a:ext cx="2880656" cy="40011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date_formats1.json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F4B94C-3CCB-4D2E-88AE-C9B96F38FD12}"/>
              </a:ext>
            </a:extLst>
          </p:cNvPr>
          <p:cNvSpPr txBox="1"/>
          <p:nvPr/>
        </p:nvSpPr>
        <p:spPr>
          <a:xfrm>
            <a:off x="420912" y="174172"/>
            <a:ext cx="5949408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rgbClr val="2196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it-I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FORMATO TIMESTAMP: </a:t>
            </a: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ESEMPI</a:t>
            </a:r>
            <a:r>
              <a:rPr lang="it-I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it-IT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it-IT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SVILUPPI</a:t>
            </a:r>
            <a:endParaRPr lang="it-IT" sz="2000" i="0" dirty="0">
              <a:solidFill>
                <a:schemeClr val="bg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0622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8CB5E9F-292C-4BA1-9ACB-4992520EBC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4" t="13559" r="5079" b="10114"/>
          <a:stretch/>
        </p:blipFill>
        <p:spPr>
          <a:xfrm>
            <a:off x="253218" y="1589648"/>
            <a:ext cx="7019779" cy="334789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1" name="Tabella 4">
            <a:extLst>
              <a:ext uri="{FF2B5EF4-FFF2-40B4-BE49-F238E27FC236}">
                <a16:creationId xmlns:a16="http://schemas.microsoft.com/office/drawing/2014/main" id="{41B8C05B-BFDA-4E74-A521-3B4DCEA7C6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902989"/>
              </p:ext>
            </p:extLst>
          </p:nvPr>
        </p:nvGraphicFramePr>
        <p:xfrm>
          <a:off x="7554353" y="1563724"/>
          <a:ext cx="4515728" cy="36677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1296179">
                  <a:extLst>
                    <a:ext uri="{9D8B030D-6E8A-4147-A177-3AD203B41FA5}">
                      <a16:colId xmlns:a16="http://schemas.microsoft.com/office/drawing/2014/main" val="1297521495"/>
                    </a:ext>
                  </a:extLst>
                </a:gridCol>
                <a:gridCol w="1059245">
                  <a:extLst>
                    <a:ext uri="{9D8B030D-6E8A-4147-A177-3AD203B41FA5}">
                      <a16:colId xmlns:a16="http://schemas.microsoft.com/office/drawing/2014/main" val="4073797644"/>
                    </a:ext>
                  </a:extLst>
                </a:gridCol>
                <a:gridCol w="1091158">
                  <a:extLst>
                    <a:ext uri="{9D8B030D-6E8A-4147-A177-3AD203B41FA5}">
                      <a16:colId xmlns:a16="http://schemas.microsoft.com/office/drawing/2014/main" val="1189685363"/>
                    </a:ext>
                  </a:extLst>
                </a:gridCol>
                <a:gridCol w="1069146">
                  <a:extLst>
                    <a:ext uri="{9D8B030D-6E8A-4147-A177-3AD203B41FA5}">
                      <a16:colId xmlns:a16="http://schemas.microsoft.com/office/drawing/2014/main" val="1398124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START DATE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2020-10-05</a:t>
                      </a:r>
                      <a:endParaRPr lang="it-IT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2020-10-06</a:t>
                      </a:r>
                      <a:endParaRPr lang="it-IT" sz="105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2020-10-06</a:t>
                      </a:r>
                      <a:endParaRPr lang="it-IT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3751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END DATE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2020-10-05</a:t>
                      </a:r>
                      <a:endParaRPr lang="it-IT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2020-10-06</a:t>
                      </a:r>
                      <a:endParaRPr lang="it-IT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2020-10-06</a:t>
                      </a:r>
                      <a:endParaRPr lang="it-IT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4102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HEADLINE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Event  name 1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Event   name 2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Event    name 3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863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Description1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Description2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  3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6300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START TIME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7DE7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11 o'clock PM, Pacific Daylight Time</a:t>
                      </a:r>
                      <a:endParaRPr lang="it-IT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five to 1 AM, Pacific Daylight Time</a:t>
                      </a:r>
                      <a:endParaRPr lang="it-IT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ten past 1 PM, PDT</a:t>
                      </a:r>
                      <a:endParaRPr lang="it-IT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73643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FINISH TIME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7DE7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11 o'clock PM, Pacific Daylight Time</a:t>
                      </a:r>
                      <a:endParaRPr lang="it-IT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five to 1 AM, Pacific Daylight Time</a:t>
                      </a:r>
                      <a:endParaRPr lang="it-IT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half past 1 PM, PDT</a:t>
                      </a:r>
                      <a:endParaRPr lang="it-IT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2825014"/>
                  </a:ext>
                </a:extLst>
              </a:tr>
            </a:tbl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E4B2748-38F4-41E2-A11D-E3A0CF0EA7C9}"/>
              </a:ext>
            </a:extLst>
          </p:cNvPr>
          <p:cNvSpPr txBox="1"/>
          <p:nvPr/>
        </p:nvSpPr>
        <p:spPr>
          <a:xfrm>
            <a:off x="7552882" y="1120890"/>
            <a:ext cx="2402059" cy="338554"/>
          </a:xfrm>
          <a:prstGeom prst="rect">
            <a:avLst/>
          </a:prstGeom>
          <a:solidFill>
            <a:srgbClr val="002060">
              <a:alpha val="48000"/>
            </a:srgbClr>
          </a:solidFill>
        </p:spPr>
        <p:txBody>
          <a:bodyPr wrap="square">
            <a:spAutoFit/>
          </a:bodyPr>
          <a:lstStyle/>
          <a:p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DATASET SELECTED FIELDS</a:t>
            </a:r>
            <a:endParaRPr lang="it-IT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14F6D05-ECE9-4DA3-A4B9-F963F969CF68}"/>
              </a:ext>
            </a:extLst>
          </p:cNvPr>
          <p:cNvSpPr txBox="1"/>
          <p:nvPr/>
        </p:nvSpPr>
        <p:spPr>
          <a:xfrm>
            <a:off x="420912" y="174172"/>
            <a:ext cx="5949408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rgbClr val="2196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it-I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FORMATO TIMESTAMP: </a:t>
            </a: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ESEMPI</a:t>
            </a:r>
            <a:r>
              <a:rPr lang="it-I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it-IT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it-IT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SVILUPPI</a:t>
            </a:r>
            <a:endParaRPr lang="it-IT" sz="2000" i="0" dirty="0">
              <a:solidFill>
                <a:schemeClr val="bg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9B15BFA-63C5-400D-94CF-AD29C2090FF4}"/>
              </a:ext>
            </a:extLst>
          </p:cNvPr>
          <p:cNvSpPr txBox="1"/>
          <p:nvPr/>
        </p:nvSpPr>
        <p:spPr>
          <a:xfrm>
            <a:off x="7467304" y="667206"/>
            <a:ext cx="2880656" cy="40011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date_formats4.json </a:t>
            </a:r>
          </a:p>
        </p:txBody>
      </p:sp>
    </p:spTree>
    <p:extLst>
      <p:ext uri="{BB962C8B-B14F-4D97-AF65-F5344CB8AC3E}">
        <p14:creationId xmlns:p14="http://schemas.microsoft.com/office/powerpoint/2010/main" val="28379884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8CB5E9F-292C-4BA1-9ACB-4992520EBC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4" t="13910" r="5079" b="9411"/>
          <a:stretch/>
        </p:blipFill>
        <p:spPr>
          <a:xfrm>
            <a:off x="253218" y="1594938"/>
            <a:ext cx="7134192" cy="341814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7" name="Tabella 4">
            <a:extLst>
              <a:ext uri="{FF2B5EF4-FFF2-40B4-BE49-F238E27FC236}">
                <a16:creationId xmlns:a16="http://schemas.microsoft.com/office/drawing/2014/main" id="{15DD24ED-BBE5-490A-9BB6-50A3C062E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666373"/>
              </p:ext>
            </p:extLst>
          </p:nvPr>
        </p:nvGraphicFramePr>
        <p:xfrm>
          <a:off x="7554353" y="1577791"/>
          <a:ext cx="4515728" cy="27127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1296179">
                  <a:extLst>
                    <a:ext uri="{9D8B030D-6E8A-4147-A177-3AD203B41FA5}">
                      <a16:colId xmlns:a16="http://schemas.microsoft.com/office/drawing/2014/main" val="1297521495"/>
                    </a:ext>
                  </a:extLst>
                </a:gridCol>
                <a:gridCol w="1059245">
                  <a:extLst>
                    <a:ext uri="{9D8B030D-6E8A-4147-A177-3AD203B41FA5}">
                      <a16:colId xmlns:a16="http://schemas.microsoft.com/office/drawing/2014/main" val="4073797644"/>
                    </a:ext>
                  </a:extLst>
                </a:gridCol>
                <a:gridCol w="1091158">
                  <a:extLst>
                    <a:ext uri="{9D8B030D-6E8A-4147-A177-3AD203B41FA5}">
                      <a16:colId xmlns:a16="http://schemas.microsoft.com/office/drawing/2014/main" val="1189685363"/>
                    </a:ext>
                  </a:extLst>
                </a:gridCol>
                <a:gridCol w="1069146">
                  <a:extLst>
                    <a:ext uri="{9D8B030D-6E8A-4147-A177-3AD203B41FA5}">
                      <a16:colId xmlns:a16="http://schemas.microsoft.com/office/drawing/2014/main" val="1398124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START DATE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02001.July.04 AD 12:08 PM</a:t>
                      </a:r>
                      <a:endParaRPr lang="it-IT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02001.July. 04 AD  12:18 PM</a:t>
                      </a:r>
                      <a:endParaRPr lang="it-IT" sz="7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02001.July.04 AD  12:30 PM</a:t>
                      </a:r>
                      <a:endParaRPr lang="it-IT" sz="5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3751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END DATE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02001.July.04 AD 12:08 PM</a:t>
                      </a:r>
                      <a:endParaRPr lang="it-IT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02001.July. 04 AD  12:18 PM</a:t>
                      </a:r>
                      <a:endParaRPr lang="it-IT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02001.July.04 AD  12:35 PM</a:t>
                      </a:r>
                      <a:endParaRPr lang="it-IT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4102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HEADLINE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Event  name 1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Event   name 2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Event    name 3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863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Description1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Description2</a:t>
                      </a:r>
                    </a:p>
                    <a:p>
                      <a:endParaRPr lang="it-IT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  3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6300282"/>
                  </a:ext>
                </a:extLst>
              </a:tr>
            </a:tbl>
          </a:graphicData>
        </a:graphic>
      </p:graphicFrame>
      <p:sp>
        <p:nvSpPr>
          <p:cNvPr id="8" name="CasellaDiTesto 7">
            <a:extLst>
              <a:ext uri="{FF2B5EF4-FFF2-40B4-BE49-F238E27FC236}">
                <a16:creationId xmlns:a16="http://schemas.microsoft.com/office/drawing/2014/main" id="{74CBC932-3C9A-4C52-82C7-83840AED296E}"/>
              </a:ext>
            </a:extLst>
          </p:cNvPr>
          <p:cNvSpPr txBox="1"/>
          <p:nvPr/>
        </p:nvSpPr>
        <p:spPr>
          <a:xfrm>
            <a:off x="7552882" y="1134957"/>
            <a:ext cx="2402059" cy="338554"/>
          </a:xfrm>
          <a:prstGeom prst="rect">
            <a:avLst/>
          </a:prstGeom>
          <a:solidFill>
            <a:srgbClr val="002060">
              <a:alpha val="48000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DATASET SELECTED FIELDS</a:t>
            </a:r>
            <a:endParaRPr lang="it-IT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872E57C-AA61-4352-BD5F-09A39F6620DC}"/>
              </a:ext>
            </a:extLst>
          </p:cNvPr>
          <p:cNvSpPr txBox="1"/>
          <p:nvPr/>
        </p:nvSpPr>
        <p:spPr>
          <a:xfrm>
            <a:off x="7467304" y="667206"/>
            <a:ext cx="2880656" cy="40011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date_formats6.json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6A86A8F-9432-4138-923C-383C3FEDC061}"/>
              </a:ext>
            </a:extLst>
          </p:cNvPr>
          <p:cNvSpPr txBox="1"/>
          <p:nvPr/>
        </p:nvSpPr>
        <p:spPr>
          <a:xfrm>
            <a:off x="420912" y="174172"/>
            <a:ext cx="5949408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rgbClr val="2196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it-I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FORMATO TIMESTAMP: </a:t>
            </a: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ESEMPI</a:t>
            </a:r>
            <a:r>
              <a:rPr lang="it-I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it-IT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it-IT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SVILUPPI</a:t>
            </a:r>
            <a:endParaRPr lang="it-IT" sz="2000" i="0" dirty="0">
              <a:solidFill>
                <a:schemeClr val="bg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748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5AC5EA68-2AEF-4DBA-95A1-AB510A4A3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56" y="212034"/>
            <a:ext cx="5441693" cy="715617"/>
          </a:xfrm>
        </p:spPr>
        <p:txBody>
          <a:bodyPr anchor="b">
            <a:normAutofit/>
          </a:bodyPr>
          <a:lstStyle/>
          <a:p>
            <a:pPr algn="l"/>
            <a:r>
              <a:rPr lang="it-IT" sz="2800" b="1" dirty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DATALET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4297CA1-AC27-473C-AE14-D4D70AB49C52}"/>
              </a:ext>
            </a:extLst>
          </p:cNvPr>
          <p:cNvSpPr txBox="1"/>
          <p:nvPr/>
        </p:nvSpPr>
        <p:spPr>
          <a:xfrm>
            <a:off x="754736" y="1119320"/>
            <a:ext cx="3715664" cy="1144929"/>
          </a:xfrm>
          <a:prstGeom prst="rect">
            <a:avLst/>
          </a:prstGeom>
          <a:solidFill>
            <a:srgbClr val="90CBF8">
              <a:alpha val="17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DESCRIZIONE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Visualizzazione interattiva di un dataset</a:t>
            </a:r>
            <a:endParaRPr lang="it-IT" sz="200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59F76B8-E5E7-40C7-8F30-4E053E5E3186}"/>
              </a:ext>
            </a:extLst>
          </p:cNvPr>
          <p:cNvSpPr txBox="1"/>
          <p:nvPr/>
        </p:nvSpPr>
        <p:spPr>
          <a:xfrm>
            <a:off x="769250" y="2556233"/>
            <a:ext cx="3701150" cy="895630"/>
          </a:xfrm>
          <a:prstGeom prst="rect">
            <a:avLst/>
          </a:prstGeom>
          <a:solidFill>
            <a:srgbClr val="90CBF8">
              <a:alpha val="17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CARATTERISTICHE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sz="200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È un web component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6EC0140-FD92-4F8A-989C-0CE916B5B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65" y="1109558"/>
            <a:ext cx="6257925" cy="4914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09C9801-32FC-414B-BE97-091869A375E8}"/>
              </a:ext>
            </a:extLst>
          </p:cNvPr>
          <p:cNvSpPr txBox="1"/>
          <p:nvPr/>
        </p:nvSpPr>
        <p:spPr>
          <a:xfrm>
            <a:off x="5442857" y="486352"/>
            <a:ext cx="4644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Esempio datalet: «barchart-datalet». Visualizza i dati circa l’altezza e l’altitudine di alberi monumentali 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8FB6F8DD-D5D1-4D14-9286-B6D7D70A31C3}"/>
              </a:ext>
            </a:extLst>
          </p:cNvPr>
          <p:cNvCxnSpPr/>
          <p:nvPr/>
        </p:nvCxnSpPr>
        <p:spPr>
          <a:xfrm>
            <a:off x="790414" y="6292309"/>
            <a:ext cx="10135891" cy="0"/>
          </a:xfrm>
          <a:prstGeom prst="line">
            <a:avLst/>
          </a:prstGeom>
          <a:ln w="3175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B4FAB1-965C-49FB-B5C6-C4B3A0BC1B55}"/>
              </a:ext>
            </a:extLst>
          </p:cNvPr>
          <p:cNvSpPr txBox="1"/>
          <p:nvPr/>
        </p:nvSpPr>
        <p:spPr>
          <a:xfrm>
            <a:off x="724545" y="6379850"/>
            <a:ext cx="80319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u="none" strike="noStrike" baseline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1. “An extensible architecture for an ecosystem of visualization web-components for Open Data”</a:t>
            </a:r>
          </a:p>
        </p:txBody>
      </p:sp>
    </p:spTree>
    <p:extLst>
      <p:ext uri="{BB962C8B-B14F-4D97-AF65-F5344CB8AC3E}">
        <p14:creationId xmlns:p14="http://schemas.microsoft.com/office/powerpoint/2010/main" val="1663629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8CB5E9F-292C-4BA1-9ACB-4992520EBC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0" t="13572" r="5375" b="9619"/>
          <a:stretch/>
        </p:blipFill>
        <p:spPr>
          <a:xfrm>
            <a:off x="272292" y="1589648"/>
            <a:ext cx="7071043" cy="340438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7" name="Tabella 4">
            <a:extLst>
              <a:ext uri="{FF2B5EF4-FFF2-40B4-BE49-F238E27FC236}">
                <a16:creationId xmlns:a16="http://schemas.microsoft.com/office/drawing/2014/main" id="{15DD24ED-BBE5-490A-9BB6-50A3C062E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824856"/>
              </p:ext>
            </p:extLst>
          </p:nvPr>
        </p:nvGraphicFramePr>
        <p:xfrm>
          <a:off x="7554353" y="1577791"/>
          <a:ext cx="4515728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1296179">
                  <a:extLst>
                    <a:ext uri="{9D8B030D-6E8A-4147-A177-3AD203B41FA5}">
                      <a16:colId xmlns:a16="http://schemas.microsoft.com/office/drawing/2014/main" val="1297521495"/>
                    </a:ext>
                  </a:extLst>
                </a:gridCol>
                <a:gridCol w="1059245">
                  <a:extLst>
                    <a:ext uri="{9D8B030D-6E8A-4147-A177-3AD203B41FA5}">
                      <a16:colId xmlns:a16="http://schemas.microsoft.com/office/drawing/2014/main" val="4073797644"/>
                    </a:ext>
                  </a:extLst>
                </a:gridCol>
                <a:gridCol w="1091158">
                  <a:extLst>
                    <a:ext uri="{9D8B030D-6E8A-4147-A177-3AD203B41FA5}">
                      <a16:colId xmlns:a16="http://schemas.microsoft.com/office/drawing/2014/main" val="1189685363"/>
                    </a:ext>
                  </a:extLst>
                </a:gridCol>
                <a:gridCol w="1069146">
                  <a:extLst>
                    <a:ext uri="{9D8B030D-6E8A-4147-A177-3AD203B41FA5}">
                      <a16:colId xmlns:a16="http://schemas.microsoft.com/office/drawing/2014/main" val="1398124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START DATE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010704120856-0700</a:t>
                      </a:r>
                      <a:endParaRPr lang="it-IT" sz="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010704120857-0700</a:t>
                      </a:r>
                      <a:endParaRPr lang="it-IT" sz="5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010704120858-0700</a:t>
                      </a:r>
                      <a:endParaRPr lang="it-IT" sz="3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3751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END DATE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010704120856-0700</a:t>
                      </a:r>
                      <a:endParaRPr lang="it-IT" sz="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010704120857-0700</a:t>
                      </a:r>
                      <a:endParaRPr lang="it-IT" sz="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010704120858-0700</a:t>
                      </a:r>
                      <a:endParaRPr lang="it-IT" sz="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4102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HEADLINE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Event  name 1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Event   name 2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Event    name 3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863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Description1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Description2</a:t>
                      </a:r>
                    </a:p>
                    <a:p>
                      <a:endParaRPr lang="it-IT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  3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6300282"/>
                  </a:ext>
                </a:extLst>
              </a:tr>
            </a:tbl>
          </a:graphicData>
        </a:graphic>
      </p:graphicFrame>
      <p:sp>
        <p:nvSpPr>
          <p:cNvPr id="8" name="CasellaDiTesto 7">
            <a:extLst>
              <a:ext uri="{FF2B5EF4-FFF2-40B4-BE49-F238E27FC236}">
                <a16:creationId xmlns:a16="http://schemas.microsoft.com/office/drawing/2014/main" id="{74CBC932-3C9A-4C52-82C7-83840AED296E}"/>
              </a:ext>
            </a:extLst>
          </p:cNvPr>
          <p:cNvSpPr txBox="1"/>
          <p:nvPr/>
        </p:nvSpPr>
        <p:spPr>
          <a:xfrm>
            <a:off x="7552882" y="1134957"/>
            <a:ext cx="2402059" cy="338554"/>
          </a:xfrm>
          <a:prstGeom prst="rect">
            <a:avLst/>
          </a:prstGeom>
          <a:solidFill>
            <a:srgbClr val="002060">
              <a:alpha val="48000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DATASET SELECTED FIELDS</a:t>
            </a:r>
            <a:endParaRPr lang="it-IT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F58C6A7-3D9A-4C3D-B2C8-94D58DB6250A}"/>
              </a:ext>
            </a:extLst>
          </p:cNvPr>
          <p:cNvSpPr txBox="1"/>
          <p:nvPr/>
        </p:nvSpPr>
        <p:spPr>
          <a:xfrm>
            <a:off x="7467304" y="667206"/>
            <a:ext cx="2880656" cy="40011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date_formats9.json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0F657FB-14DB-49BA-AF42-F6934F90F671}"/>
              </a:ext>
            </a:extLst>
          </p:cNvPr>
          <p:cNvSpPr txBox="1"/>
          <p:nvPr/>
        </p:nvSpPr>
        <p:spPr>
          <a:xfrm>
            <a:off x="420912" y="174172"/>
            <a:ext cx="5949408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rgbClr val="2196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it-I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FORMATO TIMESTAMP: </a:t>
            </a: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ESEMPI</a:t>
            </a:r>
            <a:r>
              <a:rPr lang="it-I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it-IT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it-IT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SVILUPPI</a:t>
            </a:r>
            <a:endParaRPr lang="it-IT" sz="2000" i="0" dirty="0">
              <a:solidFill>
                <a:schemeClr val="bg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864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8CB5E9F-292C-4BA1-9ACB-4992520EBC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7" t="13802" r="5030" b="9233"/>
          <a:stretch/>
        </p:blipFill>
        <p:spPr>
          <a:xfrm>
            <a:off x="248718" y="1603716"/>
            <a:ext cx="7073031" cy="340438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7" name="Tabella 4">
            <a:extLst>
              <a:ext uri="{FF2B5EF4-FFF2-40B4-BE49-F238E27FC236}">
                <a16:creationId xmlns:a16="http://schemas.microsoft.com/office/drawing/2014/main" id="{15DD24ED-BBE5-490A-9BB6-50A3C062E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950244"/>
              </p:ext>
            </p:extLst>
          </p:nvPr>
        </p:nvGraphicFramePr>
        <p:xfrm>
          <a:off x="7554353" y="1577791"/>
          <a:ext cx="4515728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1296179">
                  <a:extLst>
                    <a:ext uri="{9D8B030D-6E8A-4147-A177-3AD203B41FA5}">
                      <a16:colId xmlns:a16="http://schemas.microsoft.com/office/drawing/2014/main" val="1297521495"/>
                    </a:ext>
                  </a:extLst>
                </a:gridCol>
                <a:gridCol w="1059245">
                  <a:extLst>
                    <a:ext uri="{9D8B030D-6E8A-4147-A177-3AD203B41FA5}">
                      <a16:colId xmlns:a16="http://schemas.microsoft.com/office/drawing/2014/main" val="4073797644"/>
                    </a:ext>
                  </a:extLst>
                </a:gridCol>
                <a:gridCol w="1091158">
                  <a:extLst>
                    <a:ext uri="{9D8B030D-6E8A-4147-A177-3AD203B41FA5}">
                      <a16:colId xmlns:a16="http://schemas.microsoft.com/office/drawing/2014/main" val="1189685363"/>
                    </a:ext>
                  </a:extLst>
                </a:gridCol>
                <a:gridCol w="1069146">
                  <a:extLst>
                    <a:ext uri="{9D8B030D-6E8A-4147-A177-3AD203B41FA5}">
                      <a16:colId xmlns:a16="http://schemas.microsoft.com/office/drawing/2014/main" val="1398124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START DATE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11:31:45 03/06/2014</a:t>
                      </a:r>
                      <a:endParaRPr lang="it-IT" sz="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11:31:46 03/06/2014</a:t>
                      </a:r>
                      <a:endParaRPr lang="it-IT" sz="3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11:31:47 03/06/2014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3751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END DATE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11:31:45 03/06/2014</a:t>
                      </a:r>
                      <a:endParaRPr lang="it-IT" sz="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11:31:46 03/06/2014</a:t>
                      </a:r>
                      <a:endParaRPr lang="it-IT" sz="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11:31:47 03/06/2014</a:t>
                      </a:r>
                      <a:endParaRPr lang="it-IT" sz="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4102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HEADLINE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Event  name 1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Event   name 2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Event    name 3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863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Description1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Description2</a:t>
                      </a:r>
                    </a:p>
                    <a:p>
                      <a:endParaRPr lang="it-IT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  3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6300282"/>
                  </a:ext>
                </a:extLst>
              </a:tr>
            </a:tbl>
          </a:graphicData>
        </a:graphic>
      </p:graphicFrame>
      <p:sp>
        <p:nvSpPr>
          <p:cNvPr id="8" name="CasellaDiTesto 7">
            <a:extLst>
              <a:ext uri="{FF2B5EF4-FFF2-40B4-BE49-F238E27FC236}">
                <a16:creationId xmlns:a16="http://schemas.microsoft.com/office/drawing/2014/main" id="{74CBC932-3C9A-4C52-82C7-83840AED296E}"/>
              </a:ext>
            </a:extLst>
          </p:cNvPr>
          <p:cNvSpPr txBox="1"/>
          <p:nvPr/>
        </p:nvSpPr>
        <p:spPr>
          <a:xfrm>
            <a:off x="7552882" y="1134957"/>
            <a:ext cx="2402059" cy="338554"/>
          </a:xfrm>
          <a:prstGeom prst="rect">
            <a:avLst/>
          </a:prstGeom>
          <a:solidFill>
            <a:srgbClr val="002060">
              <a:alpha val="48000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DATASET SELECTED FIELDS</a:t>
            </a:r>
            <a:endParaRPr lang="it-IT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C8F999A-230E-4F91-B8E4-A648D302B358}"/>
              </a:ext>
            </a:extLst>
          </p:cNvPr>
          <p:cNvSpPr txBox="1"/>
          <p:nvPr/>
        </p:nvSpPr>
        <p:spPr>
          <a:xfrm>
            <a:off x="7467304" y="667206"/>
            <a:ext cx="2880656" cy="40011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date_formats10.json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A52A7A5-2AEB-4202-8CD1-CB71F3CBB1CB}"/>
              </a:ext>
            </a:extLst>
          </p:cNvPr>
          <p:cNvSpPr txBox="1"/>
          <p:nvPr/>
        </p:nvSpPr>
        <p:spPr>
          <a:xfrm>
            <a:off x="420912" y="174172"/>
            <a:ext cx="5949408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rgbClr val="2196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it-I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FORMATO TIMESTAMP: </a:t>
            </a: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ESEMPI</a:t>
            </a:r>
            <a:r>
              <a:rPr lang="it-I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it-IT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it-IT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SVILUPPI</a:t>
            </a:r>
            <a:endParaRPr lang="it-IT" sz="2000" i="0" dirty="0">
              <a:solidFill>
                <a:schemeClr val="bg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5153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8CB5E9F-292C-4BA1-9ACB-4992520EBC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5" t="14271" r="5066" b="9318"/>
          <a:stretch/>
        </p:blipFill>
        <p:spPr>
          <a:xfrm>
            <a:off x="268067" y="1589650"/>
            <a:ext cx="7065109" cy="337624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7" name="Tabella 4">
            <a:extLst>
              <a:ext uri="{FF2B5EF4-FFF2-40B4-BE49-F238E27FC236}">
                <a16:creationId xmlns:a16="http://schemas.microsoft.com/office/drawing/2014/main" id="{15DD24ED-BBE5-490A-9BB6-50A3C062E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511157"/>
              </p:ext>
            </p:extLst>
          </p:nvPr>
        </p:nvGraphicFramePr>
        <p:xfrm>
          <a:off x="7554353" y="1577791"/>
          <a:ext cx="4515728" cy="228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1296179">
                  <a:extLst>
                    <a:ext uri="{9D8B030D-6E8A-4147-A177-3AD203B41FA5}">
                      <a16:colId xmlns:a16="http://schemas.microsoft.com/office/drawing/2014/main" val="1297521495"/>
                    </a:ext>
                  </a:extLst>
                </a:gridCol>
                <a:gridCol w="1059245">
                  <a:extLst>
                    <a:ext uri="{9D8B030D-6E8A-4147-A177-3AD203B41FA5}">
                      <a16:colId xmlns:a16="http://schemas.microsoft.com/office/drawing/2014/main" val="4073797644"/>
                    </a:ext>
                  </a:extLst>
                </a:gridCol>
                <a:gridCol w="1091158">
                  <a:extLst>
                    <a:ext uri="{9D8B030D-6E8A-4147-A177-3AD203B41FA5}">
                      <a16:colId xmlns:a16="http://schemas.microsoft.com/office/drawing/2014/main" val="1189685363"/>
                    </a:ext>
                  </a:extLst>
                </a:gridCol>
                <a:gridCol w="1069146">
                  <a:extLst>
                    <a:ext uri="{9D8B030D-6E8A-4147-A177-3AD203B41FA5}">
                      <a16:colId xmlns:a16="http://schemas.microsoft.com/office/drawing/2014/main" val="1398124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START DATE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05/10/2021 10:30:03</a:t>
                      </a:r>
                      <a:endParaRPr lang="it-IT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05/10/2021 10:30:04</a:t>
                      </a:r>
                      <a:endParaRPr lang="it-IT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13/10/2021 10:30:05</a:t>
                      </a:r>
                      <a:endParaRPr lang="it-IT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3751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END DATE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05/10/2021 10:30:03</a:t>
                      </a:r>
                      <a:endParaRPr lang="it-IT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05/10/2021 10:30:04</a:t>
                      </a:r>
                      <a:endParaRPr lang="it-IT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13/10/2021 10:30:05</a:t>
                      </a:r>
                      <a:endParaRPr lang="it-IT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4102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HEADLINE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Event  name 1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Event   name 2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Event    name 3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863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Description1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Description2</a:t>
                      </a:r>
                    </a:p>
                    <a:p>
                      <a:endParaRPr lang="it-IT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  3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6300282"/>
                  </a:ext>
                </a:extLst>
              </a:tr>
            </a:tbl>
          </a:graphicData>
        </a:graphic>
      </p:graphicFrame>
      <p:sp>
        <p:nvSpPr>
          <p:cNvPr id="8" name="CasellaDiTesto 7">
            <a:extLst>
              <a:ext uri="{FF2B5EF4-FFF2-40B4-BE49-F238E27FC236}">
                <a16:creationId xmlns:a16="http://schemas.microsoft.com/office/drawing/2014/main" id="{74CBC932-3C9A-4C52-82C7-83840AED296E}"/>
              </a:ext>
            </a:extLst>
          </p:cNvPr>
          <p:cNvSpPr txBox="1"/>
          <p:nvPr/>
        </p:nvSpPr>
        <p:spPr>
          <a:xfrm>
            <a:off x="7552882" y="1134957"/>
            <a:ext cx="2402059" cy="338554"/>
          </a:xfrm>
          <a:prstGeom prst="rect">
            <a:avLst/>
          </a:prstGeom>
          <a:solidFill>
            <a:srgbClr val="002060">
              <a:alpha val="48000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DATASET SELECTED FIELDS</a:t>
            </a:r>
            <a:endParaRPr lang="it-IT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Immagine 10" descr="Immagine che contiene testo, screenshot, monitor&#10;&#10;Descrizione generata automaticamente">
            <a:extLst>
              <a:ext uri="{FF2B5EF4-FFF2-40B4-BE49-F238E27FC236}">
                <a16:creationId xmlns:a16="http://schemas.microsoft.com/office/drawing/2014/main" id="{644B3230-4BC2-4CBD-B312-3901B8FB92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41637" r="50962" b="43997"/>
          <a:stretch/>
        </p:blipFill>
        <p:spPr>
          <a:xfrm>
            <a:off x="7568418" y="4712678"/>
            <a:ext cx="4149969" cy="984739"/>
          </a:xfrm>
          <a:prstGeom prst="rect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B586AE4-C600-4648-9675-B8C806A0CC1E}"/>
              </a:ext>
            </a:extLst>
          </p:cNvPr>
          <p:cNvSpPr txBox="1"/>
          <p:nvPr/>
        </p:nvSpPr>
        <p:spPr>
          <a:xfrm>
            <a:off x="7467304" y="667206"/>
            <a:ext cx="2880656" cy="40011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date_formats11.json 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0AC9BC8-F9D0-45B2-B5E1-33F5E1581016}"/>
              </a:ext>
            </a:extLst>
          </p:cNvPr>
          <p:cNvSpPr txBox="1"/>
          <p:nvPr/>
        </p:nvSpPr>
        <p:spPr>
          <a:xfrm>
            <a:off x="420912" y="174172"/>
            <a:ext cx="594940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rgbClr val="2196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it-I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FORMATO TIMESTAMP: </a:t>
            </a: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ESEMPI</a:t>
            </a:r>
            <a:endParaRPr lang="it-IT" sz="2000" i="0" dirty="0">
              <a:solidFill>
                <a:schemeClr val="bg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0F4BCED-4C7D-4BF3-9F71-A8A35232EDD7}"/>
              </a:ext>
            </a:extLst>
          </p:cNvPr>
          <p:cNvSpPr txBox="1"/>
          <p:nvPr/>
        </p:nvSpPr>
        <p:spPr>
          <a:xfrm>
            <a:off x="420912" y="174172"/>
            <a:ext cx="5949408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rgbClr val="2196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it-I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FORMATO TIMESTAMP: </a:t>
            </a: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ESEMPI</a:t>
            </a:r>
            <a:r>
              <a:rPr lang="it-I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it-IT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it-IT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SVILUPPI</a:t>
            </a:r>
            <a:endParaRPr lang="it-IT" sz="2000" i="0" dirty="0">
              <a:solidFill>
                <a:schemeClr val="bg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3AD4305-D4D0-4343-967F-B3B99AC36932}"/>
              </a:ext>
            </a:extLst>
          </p:cNvPr>
          <p:cNvSpPr txBox="1"/>
          <p:nvPr/>
        </p:nvSpPr>
        <p:spPr>
          <a:xfrm>
            <a:off x="7568123" y="4236720"/>
            <a:ext cx="935797" cy="338554"/>
          </a:xfrm>
          <a:prstGeom prst="rect">
            <a:avLst/>
          </a:prstGeom>
          <a:solidFill>
            <a:srgbClr val="002060">
              <a:alpha val="48000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OPZIONI</a:t>
            </a:r>
            <a:endParaRPr lang="it-IT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5016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asellaDiTesto 7">
            <a:extLst>
              <a:ext uri="{FF2B5EF4-FFF2-40B4-BE49-F238E27FC236}">
                <a16:creationId xmlns:a16="http://schemas.microsoft.com/office/drawing/2014/main" id="{A4C2E8F6-1CAB-46AC-BF6D-3F8CFEA4F7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1169514"/>
              </p:ext>
            </p:extLst>
          </p:nvPr>
        </p:nvGraphicFramePr>
        <p:xfrm>
          <a:off x="464949" y="596687"/>
          <a:ext cx="11515241" cy="6493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CasellaDiTesto 7">
            <a:extLst>
              <a:ext uri="{FF2B5EF4-FFF2-40B4-BE49-F238E27FC236}">
                <a16:creationId xmlns:a16="http://schemas.microsoft.com/office/drawing/2014/main" id="{9AE52C57-17ED-4EFB-A300-EA4B75D92CBA}"/>
              </a:ext>
            </a:extLst>
          </p:cNvPr>
          <p:cNvSpPr txBox="1"/>
          <p:nvPr/>
        </p:nvSpPr>
        <p:spPr>
          <a:xfrm>
            <a:off x="375192" y="600892"/>
            <a:ext cx="5949408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rgbClr val="2196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it-IT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TEST CON EVENT LOGS: </a:t>
            </a:r>
          </a:p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it-IT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RICERCA</a:t>
            </a:r>
            <a:endParaRPr lang="it-IT" sz="2000" i="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03FBA5F-A927-4A87-A78A-1DA68D8027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767" y="132704"/>
            <a:ext cx="2689233" cy="274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2114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AE52C57-17ED-4EFB-A300-EA4B75D92CBA}"/>
              </a:ext>
            </a:extLst>
          </p:cNvPr>
          <p:cNvSpPr txBox="1"/>
          <p:nvPr/>
        </p:nvSpPr>
        <p:spPr>
          <a:xfrm>
            <a:off x="176408" y="176825"/>
            <a:ext cx="5949408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04D3EE"/>
              </a:buClr>
            </a:pPr>
            <a:endParaRPr lang="it-IT" sz="28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it-IT" sz="28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AIT-LOGS</a:t>
            </a:r>
            <a:endParaRPr lang="it-IT" sz="2000" b="1" i="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7723681-2976-444B-B23A-480F6692E32B}"/>
              </a:ext>
            </a:extLst>
          </p:cNvPr>
          <p:cNvSpPr txBox="1"/>
          <p:nvPr/>
        </p:nvSpPr>
        <p:spPr>
          <a:xfrm>
            <a:off x="675669" y="1378212"/>
            <a:ext cx="3657792" cy="1200329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22650" indent="-285750">
              <a:lnSpc>
                <a:spcPct val="90000"/>
              </a:lnSpc>
              <a:buClr>
                <a:srgbClr val="12DAFC"/>
              </a:buClr>
              <a:buFont typeface="Wingdings" panose="05000000000000000000" pitchFamily="2" charset="2"/>
              <a:buChar char="§"/>
            </a:pPr>
            <a:endParaRPr lang="it-IT" sz="2000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lnSpc>
                <a:spcPct val="90000"/>
              </a:lnSpc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Sistemi di rilevamento IDS</a:t>
            </a:r>
          </a:p>
          <a:p>
            <a:pPr marL="36900">
              <a:lnSpc>
                <a:spcPct val="90000"/>
              </a:lnSpc>
              <a:buClr>
                <a:srgbClr val="12DAFC"/>
              </a:buClr>
            </a:pPr>
            <a:endParaRPr lang="it-IT" sz="2000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lnSpc>
                <a:spcPct val="90000"/>
              </a:lnSpc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TESTBEDS</a:t>
            </a:r>
            <a:endParaRPr lang="it-IT" sz="2000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09658D1E-9607-46A1-A851-BCDED50522A1}"/>
              </a:ext>
            </a:extLst>
          </p:cNvPr>
          <p:cNvCxnSpPr>
            <a:cxnSpLocks/>
          </p:cNvCxnSpPr>
          <p:nvPr/>
        </p:nvCxnSpPr>
        <p:spPr>
          <a:xfrm flipV="1">
            <a:off x="201478" y="5985259"/>
            <a:ext cx="11778712" cy="15504"/>
          </a:xfrm>
          <a:prstGeom prst="line">
            <a:avLst/>
          </a:prstGeom>
          <a:ln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52EE5F7-1749-455E-B47C-EFF5017D53E8}"/>
              </a:ext>
            </a:extLst>
          </p:cNvPr>
          <p:cNvSpPr txBox="1"/>
          <p:nvPr/>
        </p:nvSpPr>
        <p:spPr>
          <a:xfrm>
            <a:off x="106633" y="6122748"/>
            <a:ext cx="104342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 “AIT Log Data Set V1.0” </a:t>
            </a:r>
            <a:r>
              <a:rPr lang="en-US" sz="1400" dirty="0">
                <a:solidFill>
                  <a:srgbClr val="FF9966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https://zenodo.org/record/3723083#.YjoZO-fMLIU</a:t>
            </a:r>
            <a:endParaRPr lang="en-US" sz="1400" dirty="0">
              <a:solidFill>
                <a:srgbClr val="FF99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14. “Have it Your Way: Generating Customized Log Datasets With a Model-Driven Simulation Testbed”</a:t>
            </a:r>
          </a:p>
          <a:p>
            <a:endParaRPr lang="it-IT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835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AE52C57-17ED-4EFB-A300-EA4B75D92CBA}"/>
              </a:ext>
            </a:extLst>
          </p:cNvPr>
          <p:cNvSpPr txBox="1"/>
          <p:nvPr/>
        </p:nvSpPr>
        <p:spPr>
          <a:xfrm>
            <a:off x="176408" y="176825"/>
            <a:ext cx="5949408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04D3EE"/>
              </a:buClr>
            </a:pPr>
            <a:endParaRPr lang="it-IT" sz="28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it-IT" sz="28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AIT-LOGS</a:t>
            </a:r>
            <a:endParaRPr lang="it-IT" sz="2000" b="1" i="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7723681-2976-444B-B23A-480F6692E32B}"/>
              </a:ext>
            </a:extLst>
          </p:cNvPr>
          <p:cNvSpPr txBox="1"/>
          <p:nvPr/>
        </p:nvSpPr>
        <p:spPr>
          <a:xfrm>
            <a:off x="675669" y="1378212"/>
            <a:ext cx="3657792" cy="1200329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22650" indent="-285750">
              <a:lnSpc>
                <a:spcPct val="90000"/>
              </a:lnSpc>
              <a:buClr>
                <a:srgbClr val="12DAFC"/>
              </a:buClr>
              <a:buFont typeface="Wingdings" panose="05000000000000000000" pitchFamily="2" charset="2"/>
              <a:buChar char="§"/>
            </a:pPr>
            <a:endParaRPr lang="it-IT" sz="2000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lnSpc>
                <a:spcPct val="90000"/>
              </a:lnSpc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Sistemi di rilevamento IDS</a:t>
            </a:r>
          </a:p>
          <a:p>
            <a:pPr marL="36900">
              <a:lnSpc>
                <a:spcPct val="90000"/>
              </a:lnSpc>
              <a:buClr>
                <a:srgbClr val="12DAFC"/>
              </a:buClr>
            </a:pPr>
            <a:endParaRPr lang="it-IT" sz="2000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lnSpc>
                <a:spcPct val="90000"/>
              </a:lnSpc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TESTBEDS</a:t>
            </a:r>
            <a:endParaRPr lang="it-IT" sz="2000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09658D1E-9607-46A1-A851-BCDED50522A1}"/>
              </a:ext>
            </a:extLst>
          </p:cNvPr>
          <p:cNvCxnSpPr>
            <a:cxnSpLocks/>
          </p:cNvCxnSpPr>
          <p:nvPr/>
        </p:nvCxnSpPr>
        <p:spPr>
          <a:xfrm flipV="1">
            <a:off x="201478" y="5985259"/>
            <a:ext cx="11778712" cy="15504"/>
          </a:xfrm>
          <a:prstGeom prst="line">
            <a:avLst/>
          </a:prstGeom>
          <a:ln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52EE5F7-1749-455E-B47C-EFF5017D53E8}"/>
              </a:ext>
            </a:extLst>
          </p:cNvPr>
          <p:cNvSpPr txBox="1"/>
          <p:nvPr/>
        </p:nvSpPr>
        <p:spPr>
          <a:xfrm>
            <a:off x="106633" y="6122748"/>
            <a:ext cx="104342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 “AIT Log Data Set V1.0” </a:t>
            </a:r>
            <a:r>
              <a:rPr lang="en-US" sz="1400" dirty="0">
                <a:solidFill>
                  <a:srgbClr val="FF9966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https://zenodo.org/record/3723083#.YjoZO-fMLIU</a:t>
            </a:r>
            <a:endParaRPr lang="en-US" sz="1400" dirty="0">
              <a:solidFill>
                <a:srgbClr val="FF99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14. “Have it Your Way: Generating Customized Log Datasets With a Model-Driven Simulation Testbed”</a:t>
            </a:r>
          </a:p>
          <a:p>
            <a:endParaRPr lang="it-IT" sz="1400" dirty="0">
              <a:solidFill>
                <a:schemeClr val="bg2"/>
              </a:solidFill>
            </a:endParaRPr>
          </a:p>
        </p:txBody>
      </p:sp>
      <p:pic>
        <p:nvPicPr>
          <p:cNvPr id="4" name="Immagine 3" descr="Immagine che contiene testo, screenshot, portatile, computer&#10;&#10;Descrizione generata automaticamente">
            <a:extLst>
              <a:ext uri="{FF2B5EF4-FFF2-40B4-BE49-F238E27FC236}">
                <a16:creationId xmlns:a16="http://schemas.microsoft.com/office/drawing/2014/main" id="{8900636A-F45C-48F5-BC50-F7FEAEB1A5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9" t="20082" r="55217" b="27332"/>
          <a:stretch/>
        </p:blipFill>
        <p:spPr>
          <a:xfrm>
            <a:off x="689112" y="2755444"/>
            <a:ext cx="3750366" cy="29827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8778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AE52C57-17ED-4EFB-A300-EA4B75D92CBA}"/>
              </a:ext>
            </a:extLst>
          </p:cNvPr>
          <p:cNvSpPr txBox="1"/>
          <p:nvPr/>
        </p:nvSpPr>
        <p:spPr>
          <a:xfrm>
            <a:off x="176408" y="176825"/>
            <a:ext cx="5949408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04D3EE"/>
              </a:buClr>
            </a:pPr>
            <a:endParaRPr lang="it-IT" sz="28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it-IT" sz="28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AIT-LOGS</a:t>
            </a:r>
            <a:endParaRPr lang="it-IT" sz="2000" b="1" i="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7723681-2976-444B-B23A-480F6692E32B}"/>
              </a:ext>
            </a:extLst>
          </p:cNvPr>
          <p:cNvSpPr txBox="1"/>
          <p:nvPr/>
        </p:nvSpPr>
        <p:spPr>
          <a:xfrm>
            <a:off x="675669" y="1378212"/>
            <a:ext cx="3657792" cy="1200329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22650" indent="-285750">
              <a:lnSpc>
                <a:spcPct val="90000"/>
              </a:lnSpc>
              <a:buClr>
                <a:srgbClr val="12DAFC"/>
              </a:buClr>
              <a:buFont typeface="Wingdings" panose="05000000000000000000" pitchFamily="2" charset="2"/>
              <a:buChar char="§"/>
            </a:pPr>
            <a:endParaRPr lang="it-IT" sz="2000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lnSpc>
                <a:spcPct val="90000"/>
              </a:lnSpc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Sistemi di rilevamento IDS</a:t>
            </a:r>
          </a:p>
          <a:p>
            <a:pPr marL="36900">
              <a:lnSpc>
                <a:spcPct val="90000"/>
              </a:lnSpc>
              <a:buClr>
                <a:srgbClr val="12DAFC"/>
              </a:buClr>
            </a:pPr>
            <a:endParaRPr lang="it-IT" sz="2000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650" indent="-285750">
              <a:lnSpc>
                <a:spcPct val="90000"/>
              </a:lnSpc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TESTBEDS</a:t>
            </a:r>
            <a:endParaRPr lang="it-IT" sz="2000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3731AD5-0E51-4F14-BB70-B5DD24C9F2E4}"/>
              </a:ext>
            </a:extLst>
          </p:cNvPr>
          <p:cNvSpPr txBox="1"/>
          <p:nvPr/>
        </p:nvSpPr>
        <p:spPr>
          <a:xfrm>
            <a:off x="5771128" y="1371586"/>
            <a:ext cx="4552315" cy="3942618"/>
          </a:xfrm>
          <a:prstGeom prst="rect">
            <a:avLst/>
          </a:prstGeom>
          <a:solidFill>
            <a:srgbClr val="90CBF8">
              <a:alpha val="10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>
              <a:lnSpc>
                <a:spcPct val="90000"/>
              </a:lnSpc>
              <a:buClr>
                <a:srgbClr val="12DAFC"/>
              </a:buClr>
            </a:pPr>
            <a:r>
              <a:rPr lang="it-IT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SCENARI DI ATTACCO</a:t>
            </a:r>
          </a:p>
          <a:p>
            <a:pPr marL="36900">
              <a:lnSpc>
                <a:spcPct val="90000"/>
              </a:lnSpc>
              <a:buClr>
                <a:srgbClr val="12DAFC"/>
              </a:buClr>
            </a:pPr>
            <a:endParaRPr lang="it-IT" sz="2000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94100" indent="-457200">
              <a:lnSpc>
                <a:spcPct val="90000"/>
              </a:lnSpc>
              <a:buClr>
                <a:srgbClr val="12DAFC"/>
              </a:buClr>
              <a:buFont typeface="+mj-lt"/>
              <a:buAutoNum type="arabicPeriod"/>
            </a:pPr>
            <a:r>
              <a:rPr lang="it-IT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Attacco multi-step con esecuzione sequenziale dei seguenti attacchi:</a:t>
            </a:r>
          </a:p>
          <a:p>
            <a:pPr marL="837000" lvl="1" indent="-342900">
              <a:lnSpc>
                <a:spcPct val="90000"/>
              </a:lnSpc>
              <a:buClr>
                <a:srgbClr val="12DAFC"/>
              </a:buClr>
              <a:buFont typeface="Arial" panose="020B0604020202020204" pitchFamily="34" charset="0"/>
              <a:buChar char="•"/>
            </a:pPr>
            <a:r>
              <a:rPr lang="it-IT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nmap</a:t>
            </a:r>
            <a:r>
              <a:rPr lang="it-IT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scan</a:t>
            </a:r>
            <a:endParaRPr lang="it-IT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37000" lvl="1" indent="-342900">
              <a:lnSpc>
                <a:spcPct val="90000"/>
              </a:lnSpc>
              <a:buClr>
                <a:srgbClr val="12DAFC"/>
              </a:buClr>
              <a:buFont typeface="Arial" panose="020B0604020202020204" pitchFamily="34" charset="0"/>
              <a:buChar char="•"/>
            </a:pPr>
            <a:r>
              <a:rPr lang="it-IT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nikto</a:t>
            </a:r>
            <a:r>
              <a:rPr lang="it-IT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scan</a:t>
            </a:r>
            <a:endParaRPr lang="it-IT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37000" lvl="1" indent="-342900">
              <a:lnSpc>
                <a:spcPct val="90000"/>
              </a:lnSpc>
              <a:buClr>
                <a:srgbClr val="12DAFC"/>
              </a:buClr>
              <a:buFont typeface="Arial" panose="020B0604020202020204" pitchFamily="34" charset="0"/>
              <a:buChar char="•"/>
            </a:pPr>
            <a:r>
              <a:rPr lang="it-IT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smtp</a:t>
            </a:r>
            <a:r>
              <a:rPr lang="it-IT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-user-</a:t>
            </a:r>
            <a:r>
              <a:rPr lang="it-IT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enum</a:t>
            </a:r>
            <a:r>
              <a:rPr lang="it-IT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tool for account </a:t>
            </a:r>
            <a:r>
              <a:rPr lang="it-IT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enumeration</a:t>
            </a:r>
            <a:endParaRPr lang="it-IT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37000" lvl="1" indent="-342900">
              <a:lnSpc>
                <a:spcPct val="90000"/>
              </a:lnSpc>
              <a:buClr>
                <a:srgbClr val="12DAFC"/>
              </a:buClr>
              <a:buFont typeface="Arial" panose="020B0604020202020204" pitchFamily="34" charset="0"/>
              <a:buChar char="•"/>
            </a:pPr>
            <a:r>
              <a:rPr lang="it-IT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hydra</a:t>
            </a:r>
            <a:r>
              <a:rPr lang="it-IT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brute force login</a:t>
            </a:r>
          </a:p>
          <a:p>
            <a:pPr marL="837000" lvl="1" indent="-342900">
              <a:lnSpc>
                <a:spcPct val="90000"/>
              </a:lnSpc>
              <a:buClr>
                <a:srgbClr val="12DAFC"/>
              </a:buClr>
              <a:buFont typeface="Arial" panose="020B0604020202020204" pitchFamily="34" charset="0"/>
              <a:buChar char="•"/>
            </a:pPr>
            <a:r>
              <a:rPr lang="it-IT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webshell</a:t>
            </a:r>
            <a:r>
              <a:rPr lang="it-IT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upload </a:t>
            </a:r>
            <a:r>
              <a:rPr lang="it-IT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through</a:t>
            </a:r>
            <a:r>
              <a:rPr lang="it-IT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Horde</a:t>
            </a:r>
            <a:r>
              <a:rPr lang="it-IT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exploit (CVE-2019-9858)</a:t>
            </a:r>
          </a:p>
          <a:p>
            <a:pPr marL="837000" lvl="1" indent="-342900">
              <a:lnSpc>
                <a:spcPct val="90000"/>
              </a:lnSpc>
              <a:buClr>
                <a:srgbClr val="12DAFC"/>
              </a:buClr>
              <a:buFont typeface="Arial" panose="020B0604020202020204" pitchFamily="34" charset="0"/>
              <a:buChar char="•"/>
            </a:pPr>
            <a:r>
              <a:rPr lang="it-IT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privilege</a:t>
            </a:r>
            <a:r>
              <a:rPr lang="it-IT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escalation </a:t>
            </a:r>
            <a:r>
              <a:rPr lang="it-IT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through</a:t>
            </a:r>
            <a:r>
              <a:rPr lang="it-IT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Exim</a:t>
            </a:r>
            <a:r>
              <a:rPr lang="it-IT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exploit (CVE-2019-10149)</a:t>
            </a:r>
          </a:p>
          <a:p>
            <a:pPr marL="494100" indent="-457200">
              <a:lnSpc>
                <a:spcPct val="90000"/>
              </a:lnSpc>
              <a:buClr>
                <a:srgbClr val="12DAFC"/>
              </a:buClr>
              <a:buFont typeface="+mj-lt"/>
              <a:buAutoNum type="arabicPeriod"/>
            </a:pPr>
            <a:endParaRPr lang="it-IT" sz="2000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94100" indent="-457200">
              <a:lnSpc>
                <a:spcPct val="90000"/>
              </a:lnSpc>
              <a:buClr>
                <a:srgbClr val="12DAFC"/>
              </a:buClr>
              <a:buFont typeface="+mj-lt"/>
              <a:buAutoNum type="arabicPeriod"/>
            </a:pPr>
            <a:r>
              <a:rPr lang="it-IT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Webshell</a:t>
            </a: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injection tramite cookie</a:t>
            </a:r>
            <a:endParaRPr lang="it-IT" sz="2000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09658D1E-9607-46A1-A851-BCDED50522A1}"/>
              </a:ext>
            </a:extLst>
          </p:cNvPr>
          <p:cNvCxnSpPr>
            <a:cxnSpLocks/>
          </p:cNvCxnSpPr>
          <p:nvPr/>
        </p:nvCxnSpPr>
        <p:spPr>
          <a:xfrm flipV="1">
            <a:off x="201478" y="5985259"/>
            <a:ext cx="11778712" cy="15504"/>
          </a:xfrm>
          <a:prstGeom prst="line">
            <a:avLst/>
          </a:prstGeom>
          <a:ln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52EE5F7-1749-455E-B47C-EFF5017D53E8}"/>
              </a:ext>
            </a:extLst>
          </p:cNvPr>
          <p:cNvSpPr txBox="1"/>
          <p:nvPr/>
        </p:nvSpPr>
        <p:spPr>
          <a:xfrm>
            <a:off x="106633" y="6122748"/>
            <a:ext cx="104342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 “AIT Log Data Set V1.0” </a:t>
            </a:r>
            <a:r>
              <a:rPr lang="en-US" sz="1400" dirty="0">
                <a:solidFill>
                  <a:srgbClr val="FF9966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https://zenodo.org/record/3723083#.YjoZO-fMLIU</a:t>
            </a:r>
            <a:endParaRPr lang="en-US" sz="1400" dirty="0">
              <a:solidFill>
                <a:srgbClr val="FF99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14. “Have it Your Way: Generating Customized Log Datasets With a Model-Driven Simulation Testbed”</a:t>
            </a:r>
          </a:p>
          <a:p>
            <a:endParaRPr lang="it-IT" sz="1400" dirty="0">
              <a:solidFill>
                <a:schemeClr val="bg2"/>
              </a:solidFill>
            </a:endParaRPr>
          </a:p>
        </p:txBody>
      </p:sp>
      <p:pic>
        <p:nvPicPr>
          <p:cNvPr id="4" name="Immagine 3" descr="Immagine che contiene testo, screenshot, portatile, computer&#10;&#10;Descrizione generata automaticamente">
            <a:extLst>
              <a:ext uri="{FF2B5EF4-FFF2-40B4-BE49-F238E27FC236}">
                <a16:creationId xmlns:a16="http://schemas.microsoft.com/office/drawing/2014/main" id="{8900636A-F45C-48F5-BC50-F7FEAEB1A5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9" t="20082" r="55217" b="27332"/>
          <a:stretch/>
        </p:blipFill>
        <p:spPr>
          <a:xfrm>
            <a:off x="689112" y="2755444"/>
            <a:ext cx="3750366" cy="29827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91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graphicFrame>
        <p:nvGraphicFramePr>
          <p:cNvPr id="7" name="Tabella 4">
            <a:extLst>
              <a:ext uri="{FF2B5EF4-FFF2-40B4-BE49-F238E27FC236}">
                <a16:creationId xmlns:a16="http://schemas.microsoft.com/office/drawing/2014/main" id="{15DD24ED-BBE5-490A-9BB6-50A3C062E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985430"/>
              </p:ext>
            </p:extLst>
          </p:nvPr>
        </p:nvGraphicFramePr>
        <p:xfrm>
          <a:off x="7554353" y="1928311"/>
          <a:ext cx="4515728" cy="36271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1296179">
                  <a:extLst>
                    <a:ext uri="{9D8B030D-6E8A-4147-A177-3AD203B41FA5}">
                      <a16:colId xmlns:a16="http://schemas.microsoft.com/office/drawing/2014/main" val="1297521495"/>
                    </a:ext>
                  </a:extLst>
                </a:gridCol>
                <a:gridCol w="1059245">
                  <a:extLst>
                    <a:ext uri="{9D8B030D-6E8A-4147-A177-3AD203B41FA5}">
                      <a16:colId xmlns:a16="http://schemas.microsoft.com/office/drawing/2014/main" val="4073797644"/>
                    </a:ext>
                  </a:extLst>
                </a:gridCol>
                <a:gridCol w="1091158">
                  <a:extLst>
                    <a:ext uri="{9D8B030D-6E8A-4147-A177-3AD203B41FA5}">
                      <a16:colId xmlns:a16="http://schemas.microsoft.com/office/drawing/2014/main" val="1189685363"/>
                    </a:ext>
                  </a:extLst>
                </a:gridCol>
                <a:gridCol w="1069146">
                  <a:extLst>
                    <a:ext uri="{9D8B030D-6E8A-4147-A177-3AD203B41FA5}">
                      <a16:colId xmlns:a16="http://schemas.microsoft.com/office/drawing/2014/main" val="1398124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(START DATE)</a:t>
                      </a:r>
                    </a:p>
                    <a:p>
                      <a:pPr algn="ctr"/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timestamp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2020-02-29 00:00:07</a:t>
                      </a:r>
                      <a:endParaRPr lang="it-IT" sz="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2020-02-29 00:00:08</a:t>
                      </a:r>
                      <a:endParaRPr lang="it-IT" sz="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2020-02-29 00:00:09</a:t>
                      </a:r>
                      <a:endParaRPr lang="it-IT" sz="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3751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(END DATE)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timestamp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2020-02-29 00:00:07</a:t>
                      </a:r>
                      <a:endParaRPr lang="it-IT" sz="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2020-02-29 00:00:08</a:t>
                      </a:r>
                      <a:endParaRPr lang="it-IT" sz="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2020-02-29 00:00:09</a:t>
                      </a:r>
                      <a:endParaRPr lang="it-IT" sz="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4102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(HEADLINE)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event_type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flow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dns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dns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863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(DESCRIPTION)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src-ip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192.168.10.154</a:t>
                      </a:r>
                      <a:endParaRPr lang="it-IT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192.168.10.190</a:t>
                      </a:r>
                      <a:endParaRPr lang="it-IT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192.168.10.154</a:t>
                      </a:r>
                      <a:endParaRPr lang="it-IT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6300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(EVENT-INFO1)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src_port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4EA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57609</a:t>
                      </a:r>
                      <a:endParaRPr lang="it-IT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57652</a:t>
                      </a:r>
                      <a:endParaRPr lang="it-IT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53</a:t>
                      </a:r>
                      <a:endParaRPr lang="it-IT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67991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(EVENT-INFO2)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proto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4EA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UDP</a:t>
                      </a:r>
                      <a:endParaRPr lang="it-IT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UDP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UDP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402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(EVENT-INFO2)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dest_ip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4EA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10.18.255.254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10.18.255.254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192.168.10.154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37102865"/>
                  </a:ext>
                </a:extLst>
              </a:tr>
            </a:tbl>
          </a:graphicData>
        </a:graphic>
      </p:graphicFrame>
      <p:sp>
        <p:nvSpPr>
          <p:cNvPr id="8" name="CasellaDiTesto 7">
            <a:extLst>
              <a:ext uri="{FF2B5EF4-FFF2-40B4-BE49-F238E27FC236}">
                <a16:creationId xmlns:a16="http://schemas.microsoft.com/office/drawing/2014/main" id="{74CBC932-3C9A-4C52-82C7-83840AED296E}"/>
              </a:ext>
            </a:extLst>
          </p:cNvPr>
          <p:cNvSpPr txBox="1"/>
          <p:nvPr/>
        </p:nvSpPr>
        <p:spPr>
          <a:xfrm>
            <a:off x="7552882" y="1485477"/>
            <a:ext cx="2402059" cy="338554"/>
          </a:xfrm>
          <a:prstGeom prst="rect">
            <a:avLst/>
          </a:prstGeom>
          <a:solidFill>
            <a:srgbClr val="002060">
              <a:alpha val="48000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DATASET SELECTED FIELDS</a:t>
            </a:r>
            <a:endParaRPr lang="it-IT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7E9FA85-F611-48E6-AEF5-73450F1A3669}"/>
              </a:ext>
            </a:extLst>
          </p:cNvPr>
          <p:cNvSpPr txBox="1"/>
          <p:nvPr/>
        </p:nvSpPr>
        <p:spPr>
          <a:xfrm>
            <a:off x="375192" y="600892"/>
            <a:ext cx="594940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rgbClr val="2196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it-I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TEST CON EVENT LOGS: </a:t>
            </a: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  <a:endParaRPr lang="it-IT" sz="200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6617AC6-2E86-4F00-BA88-4520A702C21E}"/>
              </a:ext>
            </a:extLst>
          </p:cNvPr>
          <p:cNvSpPr txBox="1"/>
          <p:nvPr/>
        </p:nvSpPr>
        <p:spPr>
          <a:xfrm>
            <a:off x="7482544" y="972006"/>
            <a:ext cx="2880656" cy="46166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AIT LOGS: 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eve.json </a:t>
            </a:r>
            <a:endParaRPr lang="it-IT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802EDFE8-12FC-4A68-9C46-A52F1A384BF6}"/>
              </a:ext>
            </a:extLst>
          </p:cNvPr>
          <p:cNvCxnSpPr>
            <a:cxnSpLocks/>
          </p:cNvCxnSpPr>
          <p:nvPr/>
        </p:nvCxnSpPr>
        <p:spPr>
          <a:xfrm flipV="1">
            <a:off x="201478" y="6276807"/>
            <a:ext cx="11778712" cy="15504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4430F28-E79D-4800-9650-67C4325A94ED}"/>
              </a:ext>
            </a:extLst>
          </p:cNvPr>
          <p:cNvSpPr txBox="1"/>
          <p:nvPr/>
        </p:nvSpPr>
        <p:spPr>
          <a:xfrm>
            <a:off x="106633" y="6334780"/>
            <a:ext cx="104342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 “AIT Log Data Set V1.0” </a:t>
            </a:r>
            <a:r>
              <a:rPr lang="en-US" sz="1400" dirty="0">
                <a:solidFill>
                  <a:srgbClr val="FF9966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https://zenodo.org/record/3723083#.YjoZO-fMLIU</a:t>
            </a:r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endParaRPr lang="it-IT" sz="1400" dirty="0">
              <a:solidFill>
                <a:schemeClr val="bg2"/>
              </a:solidFill>
            </a:endParaRPr>
          </a:p>
        </p:txBody>
      </p:sp>
      <p:pic>
        <p:nvPicPr>
          <p:cNvPr id="3" name="Immagine 2" descr="Immagine che contiene testo, screenshot, monitor, interni&#10;&#10;Descrizione generata automaticamente">
            <a:extLst>
              <a:ext uri="{FF2B5EF4-FFF2-40B4-BE49-F238E27FC236}">
                <a16:creationId xmlns:a16="http://schemas.microsoft.com/office/drawing/2014/main" id="{94A1A561-614F-42A3-9372-20A2730C74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1" t="14089" r="5001" b="9546"/>
          <a:stretch/>
        </p:blipFill>
        <p:spPr>
          <a:xfrm>
            <a:off x="172278" y="1921565"/>
            <a:ext cx="7240653" cy="345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303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8CB5E9F-292C-4BA1-9ACB-4992520EBC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1" t="13101" r="5215" b="9828"/>
          <a:stretch/>
        </p:blipFill>
        <p:spPr>
          <a:xfrm>
            <a:off x="141370" y="2020972"/>
            <a:ext cx="7219161" cy="348066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1" name="Tabella 4">
            <a:extLst>
              <a:ext uri="{FF2B5EF4-FFF2-40B4-BE49-F238E27FC236}">
                <a16:creationId xmlns:a16="http://schemas.microsoft.com/office/drawing/2014/main" id="{07222422-EB21-4159-A148-B7BCA135D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518391"/>
              </p:ext>
            </p:extLst>
          </p:nvPr>
        </p:nvGraphicFramePr>
        <p:xfrm>
          <a:off x="7554353" y="1989271"/>
          <a:ext cx="4515728" cy="40538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1296179">
                  <a:extLst>
                    <a:ext uri="{9D8B030D-6E8A-4147-A177-3AD203B41FA5}">
                      <a16:colId xmlns:a16="http://schemas.microsoft.com/office/drawing/2014/main" val="1297521495"/>
                    </a:ext>
                  </a:extLst>
                </a:gridCol>
                <a:gridCol w="1059245">
                  <a:extLst>
                    <a:ext uri="{9D8B030D-6E8A-4147-A177-3AD203B41FA5}">
                      <a16:colId xmlns:a16="http://schemas.microsoft.com/office/drawing/2014/main" val="4073797644"/>
                    </a:ext>
                  </a:extLst>
                </a:gridCol>
                <a:gridCol w="1091158">
                  <a:extLst>
                    <a:ext uri="{9D8B030D-6E8A-4147-A177-3AD203B41FA5}">
                      <a16:colId xmlns:a16="http://schemas.microsoft.com/office/drawing/2014/main" val="1189685363"/>
                    </a:ext>
                  </a:extLst>
                </a:gridCol>
                <a:gridCol w="1069146">
                  <a:extLst>
                    <a:ext uri="{9D8B030D-6E8A-4147-A177-3AD203B41FA5}">
                      <a16:colId xmlns:a16="http://schemas.microsoft.com/office/drawing/2014/main" val="1398124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(START DATE)</a:t>
                      </a:r>
                    </a:p>
                    <a:p>
                      <a:pPr algn="ctr"/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25/Feb/2020:00:00:02 +0000</a:t>
                      </a:r>
                      <a:endParaRPr lang="it-IT" sz="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25/Feb/2020:00:00:09 +0000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25/Feb/2020:00:00:12 +0000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3751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(END DATE)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25/Feb/2020:00:00:02 +0000</a:t>
                      </a:r>
                      <a:endParaRPr lang="it-IT" sz="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25/Feb/2020:00:00:09 +0000</a:t>
                      </a:r>
                      <a:endParaRPr lang="it-IT" sz="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25/Feb/2020:00:00:12 +0000</a:t>
                      </a:r>
                      <a:endParaRPr lang="it-IT" sz="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4102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(HEADLINE)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GET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POST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GET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863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(DESCRIPTION)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192.168.10.190</a:t>
                      </a:r>
                      <a:endParaRPr lang="it-IT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192.168.10.4</a:t>
                      </a:r>
                      <a:endParaRPr lang="it-IT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192.168.10.190</a:t>
                      </a:r>
                      <a:endParaRPr lang="it-IT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6300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(EVENT-INFO1)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session_cron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4EA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CRON[25531]:</a:t>
                      </a:r>
                      <a:endParaRPr lang="it-IT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CRON[25558]:</a:t>
                      </a:r>
                      <a:endParaRPr lang="it-IT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CRON[25695]:</a:t>
                      </a:r>
                      <a:endParaRPr lang="it-IT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67991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(EVENT-INFO2)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4EA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302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4696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(EVENT-INFO3)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port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4EA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2532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402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7696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7613022"/>
                  </a:ext>
                </a:extLst>
              </a:tr>
            </a:tbl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7BEE6C7-4463-4AE2-A638-E07A8571804F}"/>
              </a:ext>
            </a:extLst>
          </p:cNvPr>
          <p:cNvSpPr txBox="1"/>
          <p:nvPr/>
        </p:nvSpPr>
        <p:spPr>
          <a:xfrm>
            <a:off x="7552882" y="1546437"/>
            <a:ext cx="2402059" cy="338554"/>
          </a:xfrm>
          <a:prstGeom prst="rect">
            <a:avLst/>
          </a:prstGeom>
          <a:solidFill>
            <a:srgbClr val="002060">
              <a:alpha val="48000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DATASET SELECTED FIELDS</a:t>
            </a:r>
            <a:endParaRPr lang="it-IT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4F181A2-5C5E-4AA3-8319-493C9067FD65}"/>
              </a:ext>
            </a:extLst>
          </p:cNvPr>
          <p:cNvSpPr txBox="1"/>
          <p:nvPr/>
        </p:nvSpPr>
        <p:spPr>
          <a:xfrm>
            <a:off x="375192" y="600892"/>
            <a:ext cx="594940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rgbClr val="2196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it-I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TEST CON EVENT LOGS: </a:t>
            </a: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  <a:endParaRPr lang="it-IT" sz="200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A434C03-6216-4AFC-A8A8-D19F2D062AB6}"/>
              </a:ext>
            </a:extLst>
          </p:cNvPr>
          <p:cNvSpPr txBox="1"/>
          <p:nvPr/>
        </p:nvSpPr>
        <p:spPr>
          <a:xfrm>
            <a:off x="7482544" y="1032966"/>
            <a:ext cx="4709456" cy="46166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AIT LOGS: 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mail.cup.com-access.json </a:t>
            </a:r>
            <a:endParaRPr lang="it-IT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EF477BE1-0249-41A4-A96B-7AC3F4AA2B2C}"/>
              </a:ext>
            </a:extLst>
          </p:cNvPr>
          <p:cNvCxnSpPr>
            <a:cxnSpLocks/>
          </p:cNvCxnSpPr>
          <p:nvPr/>
        </p:nvCxnSpPr>
        <p:spPr>
          <a:xfrm flipV="1">
            <a:off x="201478" y="6276807"/>
            <a:ext cx="11778712" cy="15504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0D546CF-757D-4C0C-93EC-08B92E5B3D60}"/>
              </a:ext>
            </a:extLst>
          </p:cNvPr>
          <p:cNvSpPr txBox="1"/>
          <p:nvPr/>
        </p:nvSpPr>
        <p:spPr>
          <a:xfrm>
            <a:off x="941520" y="6317854"/>
            <a:ext cx="104342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 “AIT Log Data Set V1.0” </a:t>
            </a:r>
            <a:r>
              <a:rPr lang="en-US" sz="1400" dirty="0">
                <a:solidFill>
                  <a:srgbClr val="FF9966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https://zenodo.org/record/3723083#.YjoZO-fMLIU</a:t>
            </a:r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endParaRPr lang="it-IT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907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8CB5E9F-292C-4BA1-9ACB-4992520EBC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1" t="13814" r="5015" b="9829"/>
          <a:stretch/>
        </p:blipFill>
        <p:spPr>
          <a:xfrm>
            <a:off x="122853" y="1991685"/>
            <a:ext cx="7172492" cy="341851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1" name="Tabella 4">
            <a:extLst>
              <a:ext uri="{FF2B5EF4-FFF2-40B4-BE49-F238E27FC236}">
                <a16:creationId xmlns:a16="http://schemas.microsoft.com/office/drawing/2014/main" id="{07222422-EB21-4159-A148-B7BCA135D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828428"/>
              </p:ext>
            </p:extLst>
          </p:nvPr>
        </p:nvGraphicFramePr>
        <p:xfrm>
          <a:off x="7554353" y="1974031"/>
          <a:ext cx="4515728" cy="38709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1296179">
                  <a:extLst>
                    <a:ext uri="{9D8B030D-6E8A-4147-A177-3AD203B41FA5}">
                      <a16:colId xmlns:a16="http://schemas.microsoft.com/office/drawing/2014/main" val="1297521495"/>
                    </a:ext>
                  </a:extLst>
                </a:gridCol>
                <a:gridCol w="1059245">
                  <a:extLst>
                    <a:ext uri="{9D8B030D-6E8A-4147-A177-3AD203B41FA5}">
                      <a16:colId xmlns:a16="http://schemas.microsoft.com/office/drawing/2014/main" val="4073797644"/>
                    </a:ext>
                  </a:extLst>
                </a:gridCol>
                <a:gridCol w="1091158">
                  <a:extLst>
                    <a:ext uri="{9D8B030D-6E8A-4147-A177-3AD203B41FA5}">
                      <a16:colId xmlns:a16="http://schemas.microsoft.com/office/drawing/2014/main" val="1189685363"/>
                    </a:ext>
                  </a:extLst>
                </a:gridCol>
                <a:gridCol w="1069146">
                  <a:extLst>
                    <a:ext uri="{9D8B030D-6E8A-4147-A177-3AD203B41FA5}">
                      <a16:colId xmlns:a16="http://schemas.microsoft.com/office/drawing/2014/main" val="1398124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(START DATE)</a:t>
                      </a:r>
                    </a:p>
                    <a:p>
                      <a:pPr algn="ctr"/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Sun Mar 01 06:28:15.983231 2020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Sun Mar 01 06:28:15.984200 2020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Sun Mar 01 06:28:15.984863 2020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3751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(END DATE)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Sun Mar 01 06:28:15.983232 2020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Sun Mar 01 06:28:15.984200 2020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Sun Mar 01 06:28:15.984863 2020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4102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(HEADLINE)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Client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192.168.10.4:55308</a:t>
                      </a:r>
                      <a:endParaRPr lang="it-IT" sz="1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192.168.10.4:55308</a:t>
                      </a:r>
                      <a:endParaRPr lang="it-IT" sz="1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192.168.10.4:55308</a:t>
                      </a:r>
                      <a:endParaRPr lang="it-IT" sz="1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863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(DESCRIPTION)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Warning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Declaration of Horde_Form_Type_pgp::init…</a:t>
                      </a:r>
                      <a:endParaRPr lang="it-IT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Declaration of Horde_Form_Type_image::onSubmit…</a:t>
                      </a:r>
                      <a:endParaRPr lang="it-IT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Declaration of Horde_Form_Type_link::init…</a:t>
                      </a:r>
                      <a:endParaRPr lang="it-IT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6300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(EVENT-INFO1)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4EA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32548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32548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32548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67991575"/>
                  </a:ext>
                </a:extLst>
              </a:tr>
            </a:tbl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7BEE6C7-4463-4AE2-A638-E07A8571804F}"/>
              </a:ext>
            </a:extLst>
          </p:cNvPr>
          <p:cNvSpPr txBox="1"/>
          <p:nvPr/>
        </p:nvSpPr>
        <p:spPr>
          <a:xfrm>
            <a:off x="7552882" y="1531197"/>
            <a:ext cx="2402059" cy="338554"/>
          </a:xfrm>
          <a:prstGeom prst="rect">
            <a:avLst/>
          </a:prstGeom>
          <a:solidFill>
            <a:srgbClr val="002060">
              <a:alpha val="48000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DATASET SELECTED FIELDS</a:t>
            </a:r>
            <a:endParaRPr lang="it-IT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F91D62A-AB30-4C93-B0FC-B3D9CC538A2C}"/>
              </a:ext>
            </a:extLst>
          </p:cNvPr>
          <p:cNvSpPr txBox="1"/>
          <p:nvPr/>
        </p:nvSpPr>
        <p:spPr>
          <a:xfrm>
            <a:off x="375192" y="600892"/>
            <a:ext cx="594940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rgbClr val="2196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it-I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TEST CON EVENT LOGS: </a:t>
            </a: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  <a:endParaRPr lang="it-IT" sz="200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C607267-F7E8-444D-BAFB-2E29E5428E83}"/>
              </a:ext>
            </a:extLst>
          </p:cNvPr>
          <p:cNvSpPr txBox="1"/>
          <p:nvPr/>
        </p:nvSpPr>
        <p:spPr>
          <a:xfrm>
            <a:off x="7482544" y="1017726"/>
            <a:ext cx="4709456" cy="46166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AIT LOGS: 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mail.cup.com-error.json </a:t>
            </a:r>
            <a:endParaRPr lang="it-IT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FD2E9561-A7D0-44D8-A292-7230CCD67817}"/>
              </a:ext>
            </a:extLst>
          </p:cNvPr>
          <p:cNvCxnSpPr>
            <a:cxnSpLocks/>
          </p:cNvCxnSpPr>
          <p:nvPr/>
        </p:nvCxnSpPr>
        <p:spPr>
          <a:xfrm flipV="1">
            <a:off x="201478" y="6276807"/>
            <a:ext cx="11778712" cy="15504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ADA630F-A93E-4C1B-AFD3-5D79D3D91B4A}"/>
              </a:ext>
            </a:extLst>
          </p:cNvPr>
          <p:cNvSpPr txBox="1"/>
          <p:nvPr/>
        </p:nvSpPr>
        <p:spPr>
          <a:xfrm>
            <a:off x="941520" y="6317854"/>
            <a:ext cx="104342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 “AIT Log Data Set V1.0” </a:t>
            </a:r>
            <a:r>
              <a:rPr lang="en-US" sz="1400" dirty="0">
                <a:solidFill>
                  <a:srgbClr val="FF9966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https://zenodo.org/record/3723083#.YjoZO-fMLIU</a:t>
            </a:r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endParaRPr lang="it-IT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261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5AC5EA68-2AEF-4DBA-95A1-AB510A4A3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56" y="212034"/>
            <a:ext cx="5441693" cy="715617"/>
          </a:xfrm>
        </p:spPr>
        <p:txBody>
          <a:bodyPr anchor="b">
            <a:normAutofit/>
          </a:bodyPr>
          <a:lstStyle/>
          <a:p>
            <a:pPr algn="l"/>
            <a:r>
              <a:rPr lang="it-IT" sz="2800" b="1" dirty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DATALET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4297CA1-AC27-473C-AE14-D4D70AB49C52}"/>
              </a:ext>
            </a:extLst>
          </p:cNvPr>
          <p:cNvSpPr txBox="1"/>
          <p:nvPr/>
        </p:nvSpPr>
        <p:spPr>
          <a:xfrm>
            <a:off x="754736" y="1119320"/>
            <a:ext cx="3715664" cy="1144929"/>
          </a:xfrm>
          <a:prstGeom prst="rect">
            <a:avLst/>
          </a:prstGeom>
          <a:solidFill>
            <a:srgbClr val="90CBF8">
              <a:alpha val="17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DESCRIZIONE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Visualizzazione interattiva di un dataset</a:t>
            </a:r>
            <a:endParaRPr lang="it-IT" sz="200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59F76B8-E5E7-40C7-8F30-4E053E5E3186}"/>
              </a:ext>
            </a:extLst>
          </p:cNvPr>
          <p:cNvSpPr txBox="1"/>
          <p:nvPr/>
        </p:nvSpPr>
        <p:spPr>
          <a:xfrm>
            <a:off x="769250" y="2556233"/>
            <a:ext cx="3701150" cy="1172629"/>
          </a:xfrm>
          <a:prstGeom prst="rect">
            <a:avLst/>
          </a:prstGeom>
          <a:solidFill>
            <a:srgbClr val="90CBF8">
              <a:alpha val="17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CARATTERISTICHE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sz="200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È un web component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È riutilizzabile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6EC0140-FD92-4F8A-989C-0CE916B5B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65" y="1109558"/>
            <a:ext cx="6257925" cy="4914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09C9801-32FC-414B-BE97-091869A375E8}"/>
              </a:ext>
            </a:extLst>
          </p:cNvPr>
          <p:cNvSpPr txBox="1"/>
          <p:nvPr/>
        </p:nvSpPr>
        <p:spPr>
          <a:xfrm>
            <a:off x="5442857" y="486352"/>
            <a:ext cx="4644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Esempio datalet: «barchart-datalet». Visualizza i dati circa l’altezza e l’altitudine di alberi monumentali 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8FB6F8DD-D5D1-4D14-9286-B6D7D70A31C3}"/>
              </a:ext>
            </a:extLst>
          </p:cNvPr>
          <p:cNvCxnSpPr/>
          <p:nvPr/>
        </p:nvCxnSpPr>
        <p:spPr>
          <a:xfrm>
            <a:off x="790414" y="6292309"/>
            <a:ext cx="10135891" cy="0"/>
          </a:xfrm>
          <a:prstGeom prst="line">
            <a:avLst/>
          </a:prstGeom>
          <a:ln w="3175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B4FAB1-965C-49FB-B5C6-C4B3A0BC1B55}"/>
              </a:ext>
            </a:extLst>
          </p:cNvPr>
          <p:cNvSpPr txBox="1"/>
          <p:nvPr/>
        </p:nvSpPr>
        <p:spPr>
          <a:xfrm>
            <a:off x="724545" y="6379850"/>
            <a:ext cx="80319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u="none" strike="noStrike" baseline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1. “An extensible architecture for an ecosystem of visualization web-components for Open Data”</a:t>
            </a:r>
          </a:p>
        </p:txBody>
      </p:sp>
    </p:spTree>
    <p:extLst>
      <p:ext uri="{BB962C8B-B14F-4D97-AF65-F5344CB8AC3E}">
        <p14:creationId xmlns:p14="http://schemas.microsoft.com/office/powerpoint/2010/main" val="2331487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8CB5E9F-292C-4BA1-9ACB-4992520EBC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t="13893" r="5129" b="9508"/>
          <a:stretch/>
        </p:blipFill>
        <p:spPr>
          <a:xfrm>
            <a:off x="151099" y="1999700"/>
            <a:ext cx="7225062" cy="345622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1" name="Tabella 4">
            <a:extLst>
              <a:ext uri="{FF2B5EF4-FFF2-40B4-BE49-F238E27FC236}">
                <a16:creationId xmlns:a16="http://schemas.microsoft.com/office/drawing/2014/main" id="{07222422-EB21-4159-A148-B7BCA135D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494308"/>
              </p:ext>
            </p:extLst>
          </p:nvPr>
        </p:nvGraphicFramePr>
        <p:xfrm>
          <a:off x="7554353" y="1974031"/>
          <a:ext cx="4515728" cy="31089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1296179">
                  <a:extLst>
                    <a:ext uri="{9D8B030D-6E8A-4147-A177-3AD203B41FA5}">
                      <a16:colId xmlns:a16="http://schemas.microsoft.com/office/drawing/2014/main" val="1297521495"/>
                    </a:ext>
                  </a:extLst>
                </a:gridCol>
                <a:gridCol w="1059245">
                  <a:extLst>
                    <a:ext uri="{9D8B030D-6E8A-4147-A177-3AD203B41FA5}">
                      <a16:colId xmlns:a16="http://schemas.microsoft.com/office/drawing/2014/main" val="4073797644"/>
                    </a:ext>
                  </a:extLst>
                </a:gridCol>
                <a:gridCol w="1091158">
                  <a:extLst>
                    <a:ext uri="{9D8B030D-6E8A-4147-A177-3AD203B41FA5}">
                      <a16:colId xmlns:a16="http://schemas.microsoft.com/office/drawing/2014/main" val="1189685363"/>
                    </a:ext>
                  </a:extLst>
                </a:gridCol>
                <a:gridCol w="1069146">
                  <a:extLst>
                    <a:ext uri="{9D8B030D-6E8A-4147-A177-3AD203B41FA5}">
                      <a16:colId xmlns:a16="http://schemas.microsoft.com/office/drawing/2014/main" val="1398124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(START DATE)</a:t>
                      </a:r>
                    </a:p>
                    <a:p>
                      <a:pPr algn="ctr"/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timestamp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126.233491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126.233165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126.233559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3751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(END DATE)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timestamp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126.233491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126.233165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126.233559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4102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(HEADLINE)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eventName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security_file_open</a:t>
                      </a:r>
                      <a:endParaRPr lang="it-IT" sz="1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socket</a:t>
                      </a:r>
                      <a:endParaRPr lang="it-IT" sz="1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fstat</a:t>
                      </a:r>
                      <a:endParaRPr lang="it-IT" sz="1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863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(DESCRIPTION)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eventID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1005</a:t>
                      </a:r>
                      <a:endParaRPr lang="it-IT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41</a:t>
                      </a:r>
                      <a:endParaRPr lang="it-IT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5</a:t>
                      </a:r>
                      <a:endParaRPr lang="it-IT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6300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(EVENT-INFO1)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argsNum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4EA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67991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(EVENT-INFO2)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hostName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4EA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ip-10-100-1-105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ip-10-100-1-105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ip-10-100-1-105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9392434"/>
                  </a:ext>
                </a:extLst>
              </a:tr>
            </a:tbl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7BEE6C7-4463-4AE2-A638-E07A8571804F}"/>
              </a:ext>
            </a:extLst>
          </p:cNvPr>
          <p:cNvSpPr txBox="1"/>
          <p:nvPr/>
        </p:nvSpPr>
        <p:spPr>
          <a:xfrm>
            <a:off x="7552882" y="1531197"/>
            <a:ext cx="2402059" cy="338554"/>
          </a:xfrm>
          <a:prstGeom prst="rect">
            <a:avLst/>
          </a:prstGeom>
          <a:solidFill>
            <a:srgbClr val="002060">
              <a:alpha val="48000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DATASET SELECTED FIELDS</a:t>
            </a:r>
            <a:endParaRPr lang="it-IT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F91D62A-AB30-4C93-B0FC-B3D9CC538A2C}"/>
              </a:ext>
            </a:extLst>
          </p:cNvPr>
          <p:cNvSpPr txBox="1"/>
          <p:nvPr/>
        </p:nvSpPr>
        <p:spPr>
          <a:xfrm>
            <a:off x="375192" y="600892"/>
            <a:ext cx="594940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rgbClr val="2196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it-I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TEST CON EVENT LOGS: </a:t>
            </a: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  <a:endParaRPr lang="it-IT" sz="200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C607267-F7E8-444D-BAFB-2E29E5428E83}"/>
              </a:ext>
            </a:extLst>
          </p:cNvPr>
          <p:cNvSpPr txBox="1"/>
          <p:nvPr/>
        </p:nvSpPr>
        <p:spPr>
          <a:xfrm>
            <a:off x="7467304" y="728166"/>
            <a:ext cx="4587536" cy="76944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BETH dataset 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:  </a:t>
            </a:r>
          </a:p>
          <a:p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labelled_2021may-ip-10-100-1-105.csv</a:t>
            </a:r>
            <a:endParaRPr lang="it-IT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C9800457-1102-493F-9B03-5D2044DFCDE9}"/>
              </a:ext>
            </a:extLst>
          </p:cNvPr>
          <p:cNvCxnSpPr>
            <a:cxnSpLocks/>
          </p:cNvCxnSpPr>
          <p:nvPr/>
        </p:nvCxnSpPr>
        <p:spPr>
          <a:xfrm flipV="1">
            <a:off x="201478" y="6276807"/>
            <a:ext cx="11778712" cy="15504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18380FF-55E4-4D29-94A5-D6E711F07B7F}"/>
              </a:ext>
            </a:extLst>
          </p:cNvPr>
          <p:cNvSpPr txBox="1"/>
          <p:nvPr/>
        </p:nvSpPr>
        <p:spPr>
          <a:xfrm>
            <a:off x="941520" y="6317854"/>
            <a:ext cx="104342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 “Real Cybersecurity Data for Anomaly Detection Research” </a:t>
            </a:r>
            <a:r>
              <a:rPr lang="en-US" sz="1400" dirty="0">
                <a:solidFill>
                  <a:srgbClr val="FF9966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https://www.kaggle.com/katehighnam/beth-dataset</a:t>
            </a:r>
            <a:r>
              <a:rPr lang="en-US" sz="1400" dirty="0">
                <a:solidFill>
                  <a:srgbClr val="FF99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it-IT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2844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8CB5E9F-292C-4BA1-9ACB-4992520EBC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7" t="13898" r="4746" b="9760"/>
          <a:stretch/>
        </p:blipFill>
        <p:spPr>
          <a:xfrm>
            <a:off x="158373" y="2011680"/>
            <a:ext cx="7202547" cy="342896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1" name="Tabella 4">
            <a:extLst>
              <a:ext uri="{FF2B5EF4-FFF2-40B4-BE49-F238E27FC236}">
                <a16:creationId xmlns:a16="http://schemas.microsoft.com/office/drawing/2014/main" id="{07222422-EB21-4159-A148-B7BCA135D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842206"/>
              </p:ext>
            </p:extLst>
          </p:nvPr>
        </p:nvGraphicFramePr>
        <p:xfrm>
          <a:off x="7554353" y="1974031"/>
          <a:ext cx="4515728" cy="39624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1296179">
                  <a:extLst>
                    <a:ext uri="{9D8B030D-6E8A-4147-A177-3AD203B41FA5}">
                      <a16:colId xmlns:a16="http://schemas.microsoft.com/office/drawing/2014/main" val="1297521495"/>
                    </a:ext>
                  </a:extLst>
                </a:gridCol>
                <a:gridCol w="1059245">
                  <a:extLst>
                    <a:ext uri="{9D8B030D-6E8A-4147-A177-3AD203B41FA5}">
                      <a16:colId xmlns:a16="http://schemas.microsoft.com/office/drawing/2014/main" val="4073797644"/>
                    </a:ext>
                  </a:extLst>
                </a:gridCol>
                <a:gridCol w="1091158">
                  <a:extLst>
                    <a:ext uri="{9D8B030D-6E8A-4147-A177-3AD203B41FA5}">
                      <a16:colId xmlns:a16="http://schemas.microsoft.com/office/drawing/2014/main" val="1189685363"/>
                    </a:ext>
                  </a:extLst>
                </a:gridCol>
                <a:gridCol w="1069146">
                  <a:extLst>
                    <a:ext uri="{9D8B030D-6E8A-4147-A177-3AD203B41FA5}">
                      <a16:colId xmlns:a16="http://schemas.microsoft.com/office/drawing/2014/main" val="1398124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(START DATE)</a:t>
                      </a:r>
                    </a:p>
                    <a:p>
                      <a:pPr algn="ctr"/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Timestamp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2021-05-16T17:13:14Z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2021-05-16T17:13:14Z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2021-05-16T17:13:14Z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3751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(END DATE)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Timestamp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2021-05-16T17:13: 15Z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2021-05-16T17:13:14Z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2021-05-16T17:13: 14Z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4102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(HEADLINE)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SourceIP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10.100.1.95</a:t>
                      </a:r>
                      <a:endParaRPr lang="it-IT" sz="1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10.100.0.2</a:t>
                      </a:r>
                      <a:endParaRPr lang="it-IT" sz="1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10.100.1.95</a:t>
                      </a:r>
                      <a:endParaRPr lang="it-IT" sz="1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863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(DESCRIPTION)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DastionationIP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10.100.0.2</a:t>
                      </a:r>
                      <a:endParaRPr lang="it-IT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10.100.1.95</a:t>
                      </a:r>
                      <a:endParaRPr lang="it-IT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10.100.0.2</a:t>
                      </a:r>
                      <a:endParaRPr lang="it-IT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6300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(EVENT-INFO1)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DnsQuery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4EA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ssm.us-east-2.amazonaws.com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ssm.us-east-2.amazonaws.com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ssm.us-east-2.amazonaws.com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67991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(EVENT-INFO2)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DnsAnswer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4EA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[null]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['52.95.19.240']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['52.95.19.240']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9670912"/>
                  </a:ext>
                </a:extLst>
              </a:tr>
            </a:tbl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7BEE6C7-4463-4AE2-A638-E07A8571804F}"/>
              </a:ext>
            </a:extLst>
          </p:cNvPr>
          <p:cNvSpPr txBox="1"/>
          <p:nvPr/>
        </p:nvSpPr>
        <p:spPr>
          <a:xfrm>
            <a:off x="7552882" y="1531197"/>
            <a:ext cx="2402059" cy="338554"/>
          </a:xfrm>
          <a:prstGeom prst="rect">
            <a:avLst/>
          </a:prstGeom>
          <a:solidFill>
            <a:srgbClr val="002060">
              <a:alpha val="48000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DATASET SELECTED FIELDS</a:t>
            </a:r>
            <a:endParaRPr lang="it-IT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F91D62A-AB30-4C93-B0FC-B3D9CC538A2C}"/>
              </a:ext>
            </a:extLst>
          </p:cNvPr>
          <p:cNvSpPr txBox="1"/>
          <p:nvPr/>
        </p:nvSpPr>
        <p:spPr>
          <a:xfrm>
            <a:off x="375192" y="600892"/>
            <a:ext cx="594940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rgbClr val="2196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it-I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TEST CON EVENT LOGS: </a:t>
            </a: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  <a:endParaRPr lang="it-IT" sz="200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C607267-F7E8-444D-BAFB-2E29E5428E83}"/>
              </a:ext>
            </a:extLst>
          </p:cNvPr>
          <p:cNvSpPr txBox="1"/>
          <p:nvPr/>
        </p:nvSpPr>
        <p:spPr>
          <a:xfrm>
            <a:off x="7467304" y="728166"/>
            <a:ext cx="4724696" cy="76944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BETH dataset 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:  </a:t>
            </a:r>
          </a:p>
          <a:p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labelled_2021may-ip-10-100-1-105-dns.csv</a:t>
            </a:r>
            <a:endParaRPr lang="it-IT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2F7FEDD-262D-4199-B179-C59E3E6A54F8}"/>
              </a:ext>
            </a:extLst>
          </p:cNvPr>
          <p:cNvCxnSpPr>
            <a:cxnSpLocks/>
          </p:cNvCxnSpPr>
          <p:nvPr/>
        </p:nvCxnSpPr>
        <p:spPr>
          <a:xfrm flipV="1">
            <a:off x="201478" y="6276807"/>
            <a:ext cx="11778712" cy="15504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1FA81DF-61D4-4C8C-9FA5-70E0973032C1}"/>
              </a:ext>
            </a:extLst>
          </p:cNvPr>
          <p:cNvSpPr txBox="1"/>
          <p:nvPr/>
        </p:nvSpPr>
        <p:spPr>
          <a:xfrm>
            <a:off x="941520" y="6317854"/>
            <a:ext cx="104342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 “Real Cybersecurity Data for Anomaly Detection Research” </a:t>
            </a:r>
            <a:r>
              <a:rPr lang="en-US" sz="1400" dirty="0">
                <a:solidFill>
                  <a:srgbClr val="FF9966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https://www.kaggle.com/katehighnam/beth-dataset</a:t>
            </a:r>
            <a:r>
              <a:rPr lang="en-US" sz="1400" dirty="0">
                <a:solidFill>
                  <a:srgbClr val="FF99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it-IT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6870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8CB5E9F-292C-4BA1-9ACB-4992520EBC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4" t="13306" r="5078" b="9542"/>
          <a:stretch/>
        </p:blipFill>
        <p:spPr>
          <a:xfrm>
            <a:off x="119317" y="2011680"/>
            <a:ext cx="7241603" cy="348480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1" name="Tabella 4">
            <a:extLst>
              <a:ext uri="{FF2B5EF4-FFF2-40B4-BE49-F238E27FC236}">
                <a16:creationId xmlns:a16="http://schemas.microsoft.com/office/drawing/2014/main" id="{07222422-EB21-4159-A148-B7BCA135D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606225"/>
              </p:ext>
            </p:extLst>
          </p:nvPr>
        </p:nvGraphicFramePr>
        <p:xfrm>
          <a:off x="7554353" y="1958791"/>
          <a:ext cx="4515728" cy="36271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1296179">
                  <a:extLst>
                    <a:ext uri="{9D8B030D-6E8A-4147-A177-3AD203B41FA5}">
                      <a16:colId xmlns:a16="http://schemas.microsoft.com/office/drawing/2014/main" val="1297521495"/>
                    </a:ext>
                  </a:extLst>
                </a:gridCol>
                <a:gridCol w="1059245">
                  <a:extLst>
                    <a:ext uri="{9D8B030D-6E8A-4147-A177-3AD203B41FA5}">
                      <a16:colId xmlns:a16="http://schemas.microsoft.com/office/drawing/2014/main" val="4073797644"/>
                    </a:ext>
                  </a:extLst>
                </a:gridCol>
                <a:gridCol w="1091158">
                  <a:extLst>
                    <a:ext uri="{9D8B030D-6E8A-4147-A177-3AD203B41FA5}">
                      <a16:colId xmlns:a16="http://schemas.microsoft.com/office/drawing/2014/main" val="1189685363"/>
                    </a:ext>
                  </a:extLst>
                </a:gridCol>
                <a:gridCol w="1069146">
                  <a:extLst>
                    <a:ext uri="{9D8B030D-6E8A-4147-A177-3AD203B41FA5}">
                      <a16:colId xmlns:a16="http://schemas.microsoft.com/office/drawing/2014/main" val="1398124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(START DATE)</a:t>
                      </a:r>
                    </a:p>
                    <a:p>
                      <a:pPr algn="ctr"/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2019-11-15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2019-11-15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2019-11-15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3751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(END DATE)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2019-11-15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2019-11-15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2019-11-15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4102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(HEADLINE)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cs-method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GET</a:t>
                      </a:r>
                      <a:endParaRPr lang="it-IT" sz="1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GET</a:t>
                      </a:r>
                      <a:endParaRPr lang="it-IT" sz="1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GET</a:t>
                      </a:r>
                      <a:endParaRPr lang="it-IT" sz="1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863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(DESCRIPTION)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cs-uri-stem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/Content/bootstrap.css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/favicon.ico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/Help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6300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(START TIME)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23:13:49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23:13:53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23:14:28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50286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(FINISH TIME)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23:13:49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23:13:53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23:14:28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6372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(EVENT-INFO1)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s-port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4EA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55831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55831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55831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67991575"/>
                  </a:ext>
                </a:extLst>
              </a:tr>
            </a:tbl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7BEE6C7-4463-4AE2-A638-E07A8571804F}"/>
              </a:ext>
            </a:extLst>
          </p:cNvPr>
          <p:cNvSpPr txBox="1"/>
          <p:nvPr/>
        </p:nvSpPr>
        <p:spPr>
          <a:xfrm>
            <a:off x="7552882" y="1515957"/>
            <a:ext cx="2402059" cy="338554"/>
          </a:xfrm>
          <a:prstGeom prst="rect">
            <a:avLst/>
          </a:prstGeom>
          <a:solidFill>
            <a:srgbClr val="002060">
              <a:alpha val="48000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DATASET SELECTED FIELDS</a:t>
            </a:r>
            <a:endParaRPr lang="it-IT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F91D62A-AB30-4C93-B0FC-B3D9CC538A2C}"/>
              </a:ext>
            </a:extLst>
          </p:cNvPr>
          <p:cNvSpPr txBox="1"/>
          <p:nvPr/>
        </p:nvSpPr>
        <p:spPr>
          <a:xfrm>
            <a:off x="375192" y="600892"/>
            <a:ext cx="594940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rgbClr val="2196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it-I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TEST CON EVENT LOGS: </a:t>
            </a: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  <a:endParaRPr lang="it-IT" sz="200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C607267-F7E8-444D-BAFB-2E29E5428E83}"/>
              </a:ext>
            </a:extLst>
          </p:cNvPr>
          <p:cNvSpPr txBox="1"/>
          <p:nvPr/>
        </p:nvSpPr>
        <p:spPr>
          <a:xfrm>
            <a:off x="7467304" y="1017726"/>
            <a:ext cx="4724696" cy="46166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IIS LOG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IIS_log_file.json</a:t>
            </a:r>
            <a:endParaRPr lang="it-IT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7A63C326-BA1C-4FB0-83AB-C37894A01D9F}"/>
              </a:ext>
            </a:extLst>
          </p:cNvPr>
          <p:cNvCxnSpPr>
            <a:cxnSpLocks/>
          </p:cNvCxnSpPr>
          <p:nvPr/>
        </p:nvCxnSpPr>
        <p:spPr>
          <a:xfrm flipV="1">
            <a:off x="201478" y="6276807"/>
            <a:ext cx="11778712" cy="15504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3FF4628-CB85-4409-BDEA-13723ABD096C}"/>
              </a:ext>
            </a:extLst>
          </p:cNvPr>
          <p:cNvSpPr txBox="1"/>
          <p:nvPr/>
        </p:nvSpPr>
        <p:spPr>
          <a:xfrm>
            <a:off x="941520" y="6317854"/>
            <a:ext cx="104342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11. “Analyzing IIS Logs With Loggly” </a:t>
            </a:r>
            <a:r>
              <a:rPr lang="en-US" sz="1400" dirty="0">
                <a:solidFill>
                  <a:srgbClr val="FF9966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https://www.loggly.com/use-cases/analyzing-iis-logs-with-loggly</a:t>
            </a:r>
            <a:r>
              <a:rPr lang="en-US" sz="1400" dirty="0">
                <a:solidFill>
                  <a:srgbClr val="FF99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endParaRPr lang="it-IT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7446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8CB5E9F-292C-4BA1-9ACB-4992520EBC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t="13193" r="5051" b="9697"/>
          <a:stretch/>
        </p:blipFill>
        <p:spPr>
          <a:xfrm>
            <a:off x="165271" y="1996440"/>
            <a:ext cx="7180409" cy="347221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1" name="Tabella 4">
            <a:extLst>
              <a:ext uri="{FF2B5EF4-FFF2-40B4-BE49-F238E27FC236}">
                <a16:creationId xmlns:a16="http://schemas.microsoft.com/office/drawing/2014/main" id="{07222422-EB21-4159-A148-B7BCA135D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868140"/>
              </p:ext>
            </p:extLst>
          </p:nvPr>
        </p:nvGraphicFramePr>
        <p:xfrm>
          <a:off x="7554353" y="1958791"/>
          <a:ext cx="4515728" cy="24993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1296179">
                  <a:extLst>
                    <a:ext uri="{9D8B030D-6E8A-4147-A177-3AD203B41FA5}">
                      <a16:colId xmlns:a16="http://schemas.microsoft.com/office/drawing/2014/main" val="1297521495"/>
                    </a:ext>
                  </a:extLst>
                </a:gridCol>
                <a:gridCol w="1059245">
                  <a:extLst>
                    <a:ext uri="{9D8B030D-6E8A-4147-A177-3AD203B41FA5}">
                      <a16:colId xmlns:a16="http://schemas.microsoft.com/office/drawing/2014/main" val="4073797644"/>
                    </a:ext>
                  </a:extLst>
                </a:gridCol>
                <a:gridCol w="1091158">
                  <a:extLst>
                    <a:ext uri="{9D8B030D-6E8A-4147-A177-3AD203B41FA5}">
                      <a16:colId xmlns:a16="http://schemas.microsoft.com/office/drawing/2014/main" val="1189685363"/>
                    </a:ext>
                  </a:extLst>
                </a:gridCol>
                <a:gridCol w="1069146">
                  <a:extLst>
                    <a:ext uri="{9D8B030D-6E8A-4147-A177-3AD203B41FA5}">
                      <a16:colId xmlns:a16="http://schemas.microsoft.com/office/drawing/2014/main" val="1398124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(START DATE)</a:t>
                      </a:r>
                    </a:p>
                    <a:p>
                      <a:pPr algn="ctr"/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START TIME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2022-01-31 21:19:59.999999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2022-02-10 22:16:59.999999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2022-01-30 18:41:59.999999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3751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(END DATE)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END TIME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2022-01-31 21:49:59.999999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2022-02-10 22:46:59.999999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2022-01-30 19:11:59.999999</a:t>
                      </a:r>
                      <a:endParaRPr lang="it-IT" sz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4102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(HEADLINE)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USER AGENT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Mozilla/5.0+</a:t>
                      </a:r>
                      <a:endParaRPr lang="it-IT" sz="1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Mozilla/5.0+</a:t>
                      </a:r>
                      <a:endParaRPr lang="it-IT" sz="1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Mozilla/5.0+</a:t>
                      </a:r>
                      <a:endParaRPr lang="it-IT" sz="1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863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(DESCRIPTION)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SOURCE IP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135.253.136.6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62.216.83.181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80.92.140.245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6300282"/>
                  </a:ext>
                </a:extLst>
              </a:tr>
            </a:tbl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7BEE6C7-4463-4AE2-A638-E07A8571804F}"/>
              </a:ext>
            </a:extLst>
          </p:cNvPr>
          <p:cNvSpPr txBox="1"/>
          <p:nvPr/>
        </p:nvSpPr>
        <p:spPr>
          <a:xfrm>
            <a:off x="7552882" y="1515957"/>
            <a:ext cx="2402059" cy="338554"/>
          </a:xfrm>
          <a:prstGeom prst="rect">
            <a:avLst/>
          </a:prstGeom>
          <a:solidFill>
            <a:srgbClr val="002060">
              <a:alpha val="48000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DATASET SELECTED FIELDS</a:t>
            </a:r>
            <a:endParaRPr lang="it-IT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F91D62A-AB30-4C93-B0FC-B3D9CC538A2C}"/>
              </a:ext>
            </a:extLst>
          </p:cNvPr>
          <p:cNvSpPr txBox="1"/>
          <p:nvPr/>
        </p:nvSpPr>
        <p:spPr>
          <a:xfrm>
            <a:off x="375192" y="600892"/>
            <a:ext cx="594940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rgbClr val="2196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it-I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TEST CON EVENT LOGS: </a:t>
            </a: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  <a:endParaRPr lang="it-IT" sz="200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C607267-F7E8-444D-BAFB-2E29E5428E83}"/>
              </a:ext>
            </a:extLst>
          </p:cNvPr>
          <p:cNvSpPr txBox="1"/>
          <p:nvPr/>
        </p:nvSpPr>
        <p:spPr>
          <a:xfrm>
            <a:off x="7467304" y="1017726"/>
            <a:ext cx="4724696" cy="46166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PWNSPOOF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iocs.json</a:t>
            </a:r>
            <a:endParaRPr lang="it-IT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3EAAFE0-9FBB-4BF1-AE89-A5E0729BC131}"/>
              </a:ext>
            </a:extLst>
          </p:cNvPr>
          <p:cNvCxnSpPr>
            <a:cxnSpLocks/>
          </p:cNvCxnSpPr>
          <p:nvPr/>
        </p:nvCxnSpPr>
        <p:spPr>
          <a:xfrm flipV="1">
            <a:off x="201478" y="6276807"/>
            <a:ext cx="11778712" cy="15504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77AC071-DB74-4FE0-886F-2F13B4640944}"/>
              </a:ext>
            </a:extLst>
          </p:cNvPr>
          <p:cNvSpPr txBox="1"/>
          <p:nvPr/>
        </p:nvSpPr>
        <p:spPr>
          <a:xfrm>
            <a:off x="941520" y="6317854"/>
            <a:ext cx="104342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12. GITHUB: punk-security/pwnspoof </a:t>
            </a:r>
            <a:r>
              <a:rPr lang="en-US" sz="1400" dirty="0">
                <a:solidFill>
                  <a:srgbClr val="EBB315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https://github.com/punk-security/pwnspoof.git</a:t>
            </a:r>
            <a:r>
              <a:rPr lang="en-US" sz="1400" dirty="0">
                <a:solidFill>
                  <a:srgbClr val="EBB3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400" dirty="0">
              <a:solidFill>
                <a:srgbClr val="FF99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it-IT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1832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ED504BA-91A3-4C2E-86AD-3B49C9AE3805}"/>
              </a:ext>
            </a:extLst>
          </p:cNvPr>
          <p:cNvSpPr txBox="1"/>
          <p:nvPr/>
        </p:nvSpPr>
        <p:spPr>
          <a:xfrm>
            <a:off x="878112" y="448492"/>
            <a:ext cx="594940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PROSSIMI PASSI</a:t>
            </a:r>
            <a:endParaRPr lang="it-IT" sz="2000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Immagine 10" descr="Immagine che contiene testo, busta, bigliettodavisita&#10;&#10;Descrizione generata automaticamente">
            <a:extLst>
              <a:ext uri="{FF2B5EF4-FFF2-40B4-BE49-F238E27FC236}">
                <a16:creationId xmlns:a16="http://schemas.microsoft.com/office/drawing/2014/main" id="{6E01CFEA-2595-4968-9BF4-5D2F31BBE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275" y="1520990"/>
            <a:ext cx="3020893" cy="3020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064D699-FC18-458A-A217-A3AA05E95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238" y="2234571"/>
            <a:ext cx="5978072" cy="2964900"/>
          </a:xfrm>
        </p:spPr>
        <p:txBody>
          <a:bodyPr anchor="ctr">
            <a:normAutofit/>
          </a:bodyPr>
          <a:lstStyle/>
          <a:p>
            <a:pPr>
              <a:buClr>
                <a:srgbClr val="90CBF8"/>
              </a:buClr>
              <a:buFont typeface="Wingdings" panose="05000000000000000000" pitchFamily="2" charset="2"/>
              <a:buChar char="§"/>
            </a:pPr>
            <a:r>
              <a:rPr lang="it-IT" sz="24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Testing </a:t>
            </a:r>
            <a:r>
              <a:rPr lang="it-IT" sz="24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un tool di rete per la visualizzazione di eventi</a:t>
            </a:r>
          </a:p>
          <a:p>
            <a:pPr>
              <a:buClr>
                <a:srgbClr val="90CBF8"/>
              </a:buClr>
              <a:buFont typeface="Wingdings" panose="05000000000000000000" pitchFamily="2" charset="2"/>
              <a:buChar char="§"/>
            </a:pPr>
            <a:endParaRPr lang="it-IT" sz="2400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90CBF8"/>
              </a:buClr>
              <a:buFont typeface="Wingdings" panose="05000000000000000000" pitchFamily="2" charset="2"/>
              <a:buChar char="§"/>
            </a:pPr>
            <a:r>
              <a:rPr lang="it-IT" sz="24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Testing della logtimeline-datalet sulla piattaforma SPOD</a:t>
            </a:r>
          </a:p>
          <a:p>
            <a:pPr>
              <a:buClr>
                <a:srgbClr val="FF4519"/>
              </a:buClr>
            </a:pPr>
            <a:endParaRPr lang="it-IT" b="1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FF4519"/>
              </a:buClr>
            </a:pPr>
            <a:endParaRPr lang="it-IT" b="1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FF4519"/>
              </a:buClr>
            </a:pPr>
            <a:endParaRPr lang="it-IT" b="1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9563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FD446FD-5E47-4C69-9EE4-9BFC2647F053}"/>
              </a:ext>
            </a:extLst>
          </p:cNvPr>
          <p:cNvSpPr txBox="1"/>
          <p:nvPr/>
        </p:nvSpPr>
        <p:spPr>
          <a:xfrm>
            <a:off x="878112" y="448492"/>
            <a:ext cx="594940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6900">
              <a:buClr>
                <a:srgbClr val="04D3EE"/>
              </a:buClr>
            </a:pPr>
            <a:r>
              <a:rPr lang="it-IT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RIFERIMENTI</a:t>
            </a:r>
            <a:endParaRPr lang="it-IT" sz="2000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FF9AD21-3C92-4550-89ED-F6FB1F749474}"/>
              </a:ext>
            </a:extLst>
          </p:cNvPr>
          <p:cNvSpPr txBox="1"/>
          <p:nvPr/>
        </p:nvSpPr>
        <p:spPr>
          <a:xfrm>
            <a:off x="573436" y="1184384"/>
            <a:ext cx="11391256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72CBEE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[1] </a:t>
            </a:r>
            <a:r>
              <a:rPr lang="en-US" sz="16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G. Cordasco, D. Malandrino, P. Palmieri, A. Petta, D. Pirozzi, V. Scarano, L.   Serra, C. Spagnuolo, L. Vicidomini “An extensible architecture for an ecosystem of visualization web-components for Open Data”</a:t>
            </a:r>
          </a:p>
          <a:p>
            <a:pPr marL="342900" indent="-342900">
              <a:buClr>
                <a:srgbClr val="72CBEE"/>
              </a:buClr>
              <a:buFont typeface="Wingdings" panose="05000000000000000000" pitchFamily="2" charset="2"/>
              <a:buChar char="q"/>
            </a:pPr>
            <a:r>
              <a:rPr lang="en-US" sz="160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[2] </a:t>
            </a:r>
            <a:r>
              <a:rPr lang="en-US" sz="16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G. Langner, G. Quirchmayr, S. Furnell, V. Scarano, T. J. Tokola. Poster: “The Need for a Collaborative Approach to Cyber Security Education”</a:t>
            </a:r>
          </a:p>
          <a:p>
            <a:pPr marL="342900" indent="-342900">
              <a:buClr>
                <a:srgbClr val="72CBEE"/>
              </a:buClr>
              <a:buFont typeface="Wingdings" panose="05000000000000000000" pitchFamily="2" charset="2"/>
              <a:buChar char="q"/>
            </a:pPr>
            <a:r>
              <a:rPr lang="en-US" sz="160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[3] </a:t>
            </a:r>
            <a:r>
              <a:rPr lang="en-US" sz="16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R. De Donato, G. Ferretti, A. Marciano, G. Palmieri, D. Pirozzi, V. Scarano, L. Vicidomini. “Agile Production of High-Quality Open Data”</a:t>
            </a:r>
          </a:p>
          <a:p>
            <a:pPr marL="342900" indent="-342900">
              <a:buClr>
                <a:srgbClr val="72CBEE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[4] G. Langner, G. Quirchmayr, S. Furnell, V. Scarano, T. J. Tokola. “Poster: The Need for a Collaborative Approach to Cyber Security Education”</a:t>
            </a:r>
          </a:p>
          <a:p>
            <a:pPr marL="342900" indent="-342900">
              <a:buClr>
                <a:srgbClr val="72CBEE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[5] “Real Cybersecurity Data for Anomaly Detection Research” </a:t>
            </a:r>
            <a:r>
              <a:rPr lang="en-US" sz="1600" dirty="0">
                <a:solidFill>
                  <a:srgbClr val="FF9966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https://www.kaggle.com/katehighnam/beth-dataset</a:t>
            </a:r>
            <a:endParaRPr lang="en-US" sz="1600" dirty="0">
              <a:solidFill>
                <a:srgbClr val="FF99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Clr>
                <a:srgbClr val="72CBEE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[6] “TimelineJS” </a:t>
            </a:r>
            <a:r>
              <a:rPr lang="en-US" sz="1600" dirty="0">
                <a:solidFill>
                  <a:srgbClr val="FF9966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http://timeline.knightlab.com/</a:t>
            </a:r>
            <a:endParaRPr lang="en-US" sz="1600" dirty="0">
              <a:solidFill>
                <a:srgbClr val="FF99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Clr>
                <a:srgbClr val="72CBEE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[7] “Capturing data and final dataset.”</a:t>
            </a:r>
          </a:p>
          <a:p>
            <a:pPr marL="342900" indent="-342900">
              <a:buClr>
                <a:srgbClr val="72CBEE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[8] “Date and Time Patterns” </a:t>
            </a:r>
            <a:r>
              <a:rPr lang="en-US" sz="1600" dirty="0">
                <a:solidFill>
                  <a:srgbClr val="FF9966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https://docs.oracle.com/javase/6/docs/api/java/text/SimpleDateFormat.html</a:t>
            </a:r>
            <a:endParaRPr lang="en-US" sz="1600" dirty="0">
              <a:solidFill>
                <a:srgbClr val="FF99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Clr>
                <a:srgbClr val="72CBEE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[9] “Working with Timestamps in Event Log Files” </a:t>
            </a:r>
            <a:r>
              <a:rPr lang="en-US" sz="1600" dirty="0">
                <a:solidFill>
                  <a:srgbClr val="FF9966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https://www.salesforcehacker.com/2014/12/working-with-timestamps-in-event-log.html</a:t>
            </a:r>
            <a:endParaRPr lang="en-US" sz="1600" dirty="0">
              <a:solidFill>
                <a:srgbClr val="FF99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Clr>
                <a:srgbClr val="72CBEE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[10] Landauer, Max; Skopik, Florian; Wurzenberger, Markus; Hotwagner, Wolfgang; Rauber, Andreas “</a:t>
            </a:r>
            <a:r>
              <a:rPr lang="nn-NO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AIT Log Data Set V1.0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1600" dirty="0">
                <a:solidFill>
                  <a:srgbClr val="FF9966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https://zenodo.org/record/3723083#.YjoZO-fMLIU</a:t>
            </a:r>
            <a:endParaRPr lang="en-US" sz="1600" dirty="0">
              <a:solidFill>
                <a:srgbClr val="FF99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Clr>
                <a:srgbClr val="72CBEE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[11] “Analyzing IIS Logs With Loggly” </a:t>
            </a:r>
            <a:r>
              <a:rPr lang="en-US" sz="1600" dirty="0">
                <a:solidFill>
                  <a:srgbClr val="FF9966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https://www.loggly.com/use-cases/analyzing-iis-logs-with-loggly</a:t>
            </a:r>
            <a:endParaRPr lang="en-US" sz="1600" dirty="0">
              <a:solidFill>
                <a:srgbClr val="FF99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Clr>
                <a:srgbClr val="72CBEE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[12] GITHUB: punk-security/pwnspoof </a:t>
            </a:r>
            <a:r>
              <a:rPr lang="en-US" sz="1600" dirty="0">
                <a:solidFill>
                  <a:srgbClr val="EBB315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https://github.com/punk-security/pwnspoof.git</a:t>
            </a:r>
            <a:endParaRPr lang="en-US" sz="1600" dirty="0">
              <a:solidFill>
                <a:srgbClr val="EBB31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Clr>
                <a:srgbClr val="72CBEE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[13] “Collaborative Cybersecurity Awareness Learning”</a:t>
            </a:r>
            <a:r>
              <a:rPr lang="en-US" sz="1600" dirty="0">
                <a:solidFill>
                  <a:srgbClr val="EBB3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>
                <a:solidFill>
                  <a:srgbClr val="FF9966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https://coltrane.ait.ac.at/</a:t>
            </a:r>
            <a:r>
              <a:rPr lang="en-US" sz="1600" dirty="0">
                <a:solidFill>
                  <a:srgbClr val="FF99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342900" indent="-342900">
              <a:buClr>
                <a:srgbClr val="72CBEE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[14] 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M. Landauer F. Skopik M. Wurzenberger W. Hotwagner A. Rauber. 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“Have it Your Way: Generating Customized Log Datasets With a Model-Driven Simulation Testbed”</a:t>
            </a:r>
          </a:p>
          <a:p>
            <a:pPr marL="342900" indent="-342900">
              <a:buClr>
                <a:srgbClr val="72CBEE"/>
              </a:buClr>
              <a:buFont typeface="Wingdings" panose="05000000000000000000" pitchFamily="2" charset="2"/>
              <a:buChar char="q"/>
            </a:pPr>
            <a:endParaRPr lang="en-US" sz="1500" b="0" i="0" u="none" strike="noStrike" baseline="0" dirty="0">
              <a:solidFill>
                <a:srgbClr val="FF99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it-IT" sz="1500" dirty="0"/>
          </a:p>
        </p:txBody>
      </p:sp>
    </p:spTree>
    <p:extLst>
      <p:ext uri="{BB962C8B-B14F-4D97-AF65-F5344CB8AC3E}">
        <p14:creationId xmlns:p14="http://schemas.microsoft.com/office/powerpoint/2010/main" val="2714530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BFC186A-5A9F-4A9A-A72D-DFBBE9934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8EE1E2B-262B-4EE5-9AB3-125FAB1A8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ln w="15875" cap="sq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FD446FD-5E47-4C69-9EE4-9BFC2647F053}"/>
              </a:ext>
            </a:extLst>
          </p:cNvPr>
          <p:cNvSpPr txBox="1"/>
          <p:nvPr/>
        </p:nvSpPr>
        <p:spPr>
          <a:xfrm>
            <a:off x="4377626" y="966851"/>
            <a:ext cx="6889930" cy="462686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36900">
              <a:spcBef>
                <a:spcPct val="0"/>
              </a:spcBef>
              <a:spcAft>
                <a:spcPts val="600"/>
              </a:spcAft>
              <a:buClr>
                <a:srgbClr val="04D3EE"/>
              </a:buClr>
            </a:pPr>
            <a:r>
              <a:rPr lang="en-US" sz="50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GRAZIE PER L’ATTENZIONE</a:t>
            </a:r>
            <a:endParaRPr lang="en-US" sz="5000" i="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62CADB7-E9BE-4376-8036-0D21CBDC9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80327067-73FA-4B67-B920-EB8DF2BE7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08" y="5287239"/>
            <a:ext cx="1255004" cy="79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85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Punti interrogativi in fila e un punto interrogativo acceso">
            <a:extLst>
              <a:ext uri="{FF2B5EF4-FFF2-40B4-BE49-F238E27FC236}">
                <a16:creationId xmlns:a16="http://schemas.microsoft.com/office/drawing/2014/main" id="{116E65D0-B4F1-4D26-A096-14AC4A30BD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48" b="135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8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 flipH="1">
            <a:off x="7426885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E9BFD9C-41A7-496D-9631-EA6F5732960E}"/>
              </a:ext>
            </a:extLst>
          </p:cNvPr>
          <p:cNvSpPr txBox="1"/>
          <p:nvPr/>
        </p:nvSpPr>
        <p:spPr>
          <a:xfrm>
            <a:off x="5461682" y="3496574"/>
            <a:ext cx="6436104" cy="1138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kumimoji="0" lang="en-US" sz="4400" b="1" i="0" u="none" strike="noStrike" cap="none" spc="0" normalizeH="0" baseline="0" noProof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DOMANDE?</a:t>
            </a:r>
            <a:endParaRPr lang="en-US" sz="44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895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5AC5EA68-2AEF-4DBA-95A1-AB510A4A3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56" y="212034"/>
            <a:ext cx="5441693" cy="715617"/>
          </a:xfrm>
        </p:spPr>
        <p:txBody>
          <a:bodyPr anchor="b">
            <a:normAutofit/>
          </a:bodyPr>
          <a:lstStyle/>
          <a:p>
            <a:pPr algn="l"/>
            <a:r>
              <a:rPr lang="it-IT" sz="2800" b="1" dirty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DATALET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4297CA1-AC27-473C-AE14-D4D70AB49C52}"/>
              </a:ext>
            </a:extLst>
          </p:cNvPr>
          <p:cNvSpPr txBox="1"/>
          <p:nvPr/>
        </p:nvSpPr>
        <p:spPr>
          <a:xfrm>
            <a:off x="754736" y="1119320"/>
            <a:ext cx="3715664" cy="1144929"/>
          </a:xfrm>
          <a:prstGeom prst="rect">
            <a:avLst/>
          </a:prstGeom>
          <a:solidFill>
            <a:srgbClr val="90CBF8">
              <a:alpha val="17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DESCRIZIONE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Visualizzazione interattiva di un dataset</a:t>
            </a:r>
            <a:endParaRPr lang="it-IT" sz="200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59F76B8-E5E7-40C7-8F30-4E053E5E3186}"/>
              </a:ext>
            </a:extLst>
          </p:cNvPr>
          <p:cNvSpPr txBox="1"/>
          <p:nvPr/>
        </p:nvSpPr>
        <p:spPr>
          <a:xfrm>
            <a:off x="769250" y="2556233"/>
            <a:ext cx="3701150" cy="1449628"/>
          </a:xfrm>
          <a:prstGeom prst="rect">
            <a:avLst/>
          </a:prstGeom>
          <a:solidFill>
            <a:srgbClr val="90CBF8">
              <a:alpha val="17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CARATTERISTICHE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sz="200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È un web component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È riutilizzabile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È client-side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6EC0140-FD92-4F8A-989C-0CE916B5B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65" y="1109558"/>
            <a:ext cx="6257925" cy="4914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09C9801-32FC-414B-BE97-091869A375E8}"/>
              </a:ext>
            </a:extLst>
          </p:cNvPr>
          <p:cNvSpPr txBox="1"/>
          <p:nvPr/>
        </p:nvSpPr>
        <p:spPr>
          <a:xfrm>
            <a:off x="5442857" y="486352"/>
            <a:ext cx="4644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Esempio datalet: «barchart-datalet». Visualizza i dati circa l’altezza e l’altitudine di alberi monumentali 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8FB6F8DD-D5D1-4D14-9286-B6D7D70A31C3}"/>
              </a:ext>
            </a:extLst>
          </p:cNvPr>
          <p:cNvCxnSpPr/>
          <p:nvPr/>
        </p:nvCxnSpPr>
        <p:spPr>
          <a:xfrm>
            <a:off x="790414" y="6292309"/>
            <a:ext cx="10135891" cy="0"/>
          </a:xfrm>
          <a:prstGeom prst="line">
            <a:avLst/>
          </a:prstGeom>
          <a:ln w="3175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B4FAB1-965C-49FB-B5C6-C4B3A0BC1B55}"/>
              </a:ext>
            </a:extLst>
          </p:cNvPr>
          <p:cNvSpPr txBox="1"/>
          <p:nvPr/>
        </p:nvSpPr>
        <p:spPr>
          <a:xfrm>
            <a:off x="724545" y="6379850"/>
            <a:ext cx="80319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u="none" strike="noStrike" baseline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1. “An extensible architecture for an ecosystem of visualization web-components for Open Data”</a:t>
            </a:r>
          </a:p>
        </p:txBody>
      </p:sp>
    </p:spTree>
    <p:extLst>
      <p:ext uri="{BB962C8B-B14F-4D97-AF65-F5344CB8AC3E}">
        <p14:creationId xmlns:p14="http://schemas.microsoft.com/office/powerpoint/2010/main" val="1438590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5AC5EA68-2AEF-4DBA-95A1-AB510A4A3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56" y="212034"/>
            <a:ext cx="5441693" cy="715617"/>
          </a:xfrm>
        </p:spPr>
        <p:txBody>
          <a:bodyPr anchor="b">
            <a:normAutofit/>
          </a:bodyPr>
          <a:lstStyle/>
          <a:p>
            <a:pPr algn="l"/>
            <a:r>
              <a:rPr lang="it-IT" sz="2800" b="1" dirty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DATALET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4297CA1-AC27-473C-AE14-D4D70AB49C52}"/>
              </a:ext>
            </a:extLst>
          </p:cNvPr>
          <p:cNvSpPr txBox="1"/>
          <p:nvPr/>
        </p:nvSpPr>
        <p:spPr>
          <a:xfrm>
            <a:off x="754736" y="1119320"/>
            <a:ext cx="3715664" cy="1144929"/>
          </a:xfrm>
          <a:prstGeom prst="rect">
            <a:avLst/>
          </a:prstGeom>
          <a:solidFill>
            <a:srgbClr val="90CBF8">
              <a:alpha val="17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DESCRIZIONE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Visualizzazione interattiva di un dataset</a:t>
            </a:r>
            <a:endParaRPr lang="it-IT" sz="200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59F76B8-E5E7-40C7-8F30-4E053E5E3186}"/>
              </a:ext>
            </a:extLst>
          </p:cNvPr>
          <p:cNvSpPr txBox="1"/>
          <p:nvPr/>
        </p:nvSpPr>
        <p:spPr>
          <a:xfrm>
            <a:off x="769250" y="2556233"/>
            <a:ext cx="3701150" cy="2003625"/>
          </a:xfrm>
          <a:prstGeom prst="rect">
            <a:avLst/>
          </a:prstGeom>
          <a:solidFill>
            <a:srgbClr val="90CBF8">
              <a:alpha val="17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CARATTERISTICHE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sz="200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È un web component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È riutilizzabile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È client-side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Garantisce la provenienza dei dati</a:t>
            </a:r>
            <a:endParaRPr lang="it-IT" sz="200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6EC0140-FD92-4F8A-989C-0CE916B5B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65" y="1109558"/>
            <a:ext cx="6257925" cy="4914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09C9801-32FC-414B-BE97-091869A375E8}"/>
              </a:ext>
            </a:extLst>
          </p:cNvPr>
          <p:cNvSpPr txBox="1"/>
          <p:nvPr/>
        </p:nvSpPr>
        <p:spPr>
          <a:xfrm>
            <a:off x="5442857" y="486352"/>
            <a:ext cx="4644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Esempio datalet: «barchart-datalet». Visualizza i dati circa l’altezza e l’altitudine di alberi monumentali 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8FB6F8DD-D5D1-4D14-9286-B6D7D70A31C3}"/>
              </a:ext>
            </a:extLst>
          </p:cNvPr>
          <p:cNvCxnSpPr/>
          <p:nvPr/>
        </p:nvCxnSpPr>
        <p:spPr>
          <a:xfrm>
            <a:off x="790414" y="6292309"/>
            <a:ext cx="10135891" cy="0"/>
          </a:xfrm>
          <a:prstGeom prst="line">
            <a:avLst/>
          </a:prstGeom>
          <a:ln w="3175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B4FAB1-965C-49FB-B5C6-C4B3A0BC1B55}"/>
              </a:ext>
            </a:extLst>
          </p:cNvPr>
          <p:cNvSpPr txBox="1"/>
          <p:nvPr/>
        </p:nvSpPr>
        <p:spPr>
          <a:xfrm>
            <a:off x="724545" y="6379850"/>
            <a:ext cx="80319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u="none" strike="noStrike" baseline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1. “An extensible architecture for an ecosystem of visualization web-components for Open Data”</a:t>
            </a:r>
          </a:p>
        </p:txBody>
      </p:sp>
    </p:spTree>
    <p:extLst>
      <p:ext uri="{BB962C8B-B14F-4D97-AF65-F5344CB8AC3E}">
        <p14:creationId xmlns:p14="http://schemas.microsoft.com/office/powerpoint/2010/main" val="33198484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5AC5EA68-2AEF-4DBA-95A1-AB510A4A3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56" y="212034"/>
            <a:ext cx="5441693" cy="715617"/>
          </a:xfrm>
        </p:spPr>
        <p:txBody>
          <a:bodyPr anchor="b">
            <a:normAutofit/>
          </a:bodyPr>
          <a:lstStyle/>
          <a:p>
            <a:pPr algn="l"/>
            <a:r>
              <a:rPr lang="it-IT" sz="2800" b="1" dirty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DATALET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4297CA1-AC27-473C-AE14-D4D70AB49C52}"/>
              </a:ext>
            </a:extLst>
          </p:cNvPr>
          <p:cNvSpPr txBox="1"/>
          <p:nvPr/>
        </p:nvSpPr>
        <p:spPr>
          <a:xfrm>
            <a:off x="754736" y="1119320"/>
            <a:ext cx="3715664" cy="1144929"/>
          </a:xfrm>
          <a:prstGeom prst="rect">
            <a:avLst/>
          </a:prstGeom>
          <a:solidFill>
            <a:srgbClr val="90CBF8">
              <a:alpha val="17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DESCRIZIONE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Visualizzazione interattiva di un dataset</a:t>
            </a:r>
            <a:endParaRPr lang="it-IT" sz="200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59F76B8-E5E7-40C7-8F30-4E053E5E3186}"/>
              </a:ext>
            </a:extLst>
          </p:cNvPr>
          <p:cNvSpPr txBox="1"/>
          <p:nvPr/>
        </p:nvSpPr>
        <p:spPr>
          <a:xfrm>
            <a:off x="769250" y="2556233"/>
            <a:ext cx="3701150" cy="2003625"/>
          </a:xfrm>
          <a:prstGeom prst="rect">
            <a:avLst/>
          </a:prstGeom>
          <a:solidFill>
            <a:srgbClr val="90CBF8">
              <a:alpha val="17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r>
              <a:rPr lang="it-IT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CARATTERISTICHE</a:t>
            </a:r>
          </a:p>
          <a:p>
            <a:pPr marL="36900" indent="0">
              <a:lnSpc>
                <a:spcPct val="90000"/>
              </a:lnSpc>
              <a:buClr>
                <a:srgbClr val="12DAFC"/>
              </a:buClr>
              <a:buNone/>
            </a:pPr>
            <a:endParaRPr lang="it-IT" sz="200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È un web component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È riutilizzabile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È client-side</a:t>
            </a: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Garantisce la provenienza dei dati</a:t>
            </a:r>
            <a:endParaRPr lang="it-IT" sz="200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043E07B-E3AB-43AC-A5E6-80828CF88A51}"/>
              </a:ext>
            </a:extLst>
          </p:cNvPr>
          <p:cNvSpPr txBox="1"/>
          <p:nvPr/>
        </p:nvSpPr>
        <p:spPr>
          <a:xfrm>
            <a:off x="761993" y="5074957"/>
            <a:ext cx="2246250" cy="646331"/>
          </a:xfrm>
          <a:prstGeom prst="rect">
            <a:avLst/>
          </a:prstGeom>
          <a:solidFill>
            <a:srgbClr val="90CBF8">
              <a:alpha val="17000"/>
            </a:srgbClr>
          </a:solidFill>
          <a:effectLst/>
        </p:spPr>
        <p:txBody>
          <a:bodyPr wrap="square" rtlCol="0">
            <a:spAutoFit/>
          </a:bodyPr>
          <a:lstStyle/>
          <a:p>
            <a:pPr marL="379800" indent="-342900">
              <a:lnSpc>
                <a:spcPct val="90000"/>
              </a:lnSpc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Scheda input</a:t>
            </a:r>
            <a:endParaRPr lang="it-IT" sz="200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79800" indent="-342900">
              <a:lnSpc>
                <a:spcPct val="90000"/>
              </a:lnSpc>
              <a:buClr>
                <a:srgbClr val="12DAFC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Scheda opzioni</a:t>
            </a:r>
            <a:endParaRPr lang="it-IT" sz="200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6EC0140-FD92-4F8A-989C-0CE916B5B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65" y="1109558"/>
            <a:ext cx="6257925" cy="4914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09C9801-32FC-414B-BE97-091869A375E8}"/>
              </a:ext>
            </a:extLst>
          </p:cNvPr>
          <p:cNvSpPr txBox="1"/>
          <p:nvPr/>
        </p:nvSpPr>
        <p:spPr>
          <a:xfrm>
            <a:off x="5442857" y="486352"/>
            <a:ext cx="4644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Esempio datalet: «barchart-datalet». Visualizza i dati circa l’altezza e l’altitudine di alberi monumentali 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8FB6F8DD-D5D1-4D14-9286-B6D7D70A31C3}"/>
              </a:ext>
            </a:extLst>
          </p:cNvPr>
          <p:cNvCxnSpPr/>
          <p:nvPr/>
        </p:nvCxnSpPr>
        <p:spPr>
          <a:xfrm>
            <a:off x="790414" y="6292309"/>
            <a:ext cx="10135891" cy="0"/>
          </a:xfrm>
          <a:prstGeom prst="line">
            <a:avLst/>
          </a:prstGeom>
          <a:ln w="3175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B4FAB1-965C-49FB-B5C6-C4B3A0BC1B55}"/>
              </a:ext>
            </a:extLst>
          </p:cNvPr>
          <p:cNvSpPr txBox="1"/>
          <p:nvPr/>
        </p:nvSpPr>
        <p:spPr>
          <a:xfrm>
            <a:off x="724545" y="6379850"/>
            <a:ext cx="80319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u="none" strike="noStrike" baseline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1. “An extensible architecture for an ecosystem of visualization web-components for Open Data”</a:t>
            </a:r>
          </a:p>
        </p:txBody>
      </p:sp>
    </p:spTree>
    <p:extLst>
      <p:ext uri="{BB962C8B-B14F-4D97-AF65-F5344CB8AC3E}">
        <p14:creationId xmlns:p14="http://schemas.microsoft.com/office/powerpoint/2010/main" val="567361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esia">
  <a:themeElements>
    <a:clrScheme name="Blu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rde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e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Ardesia</Template>
  <TotalTime>7655</TotalTime>
  <Words>3789</Words>
  <Application>Microsoft Office PowerPoint</Application>
  <PresentationFormat>Widescreen</PresentationFormat>
  <Paragraphs>981</Paragraphs>
  <Slides>67</Slides>
  <Notes>43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67</vt:i4>
      </vt:variant>
    </vt:vector>
  </HeadingPairs>
  <TitlesOfParts>
    <vt:vector size="75" baseType="lpstr">
      <vt:lpstr>Aharoni</vt:lpstr>
      <vt:lpstr>Arial</vt:lpstr>
      <vt:lpstr>Calibri</vt:lpstr>
      <vt:lpstr>Calisto MT</vt:lpstr>
      <vt:lpstr>Consolas</vt:lpstr>
      <vt:lpstr>Wingdings</vt:lpstr>
      <vt:lpstr>Wingdings 2</vt:lpstr>
      <vt:lpstr>Ardesia</vt:lpstr>
      <vt:lpstr>LOGTIMELINE DATALET</vt:lpstr>
      <vt:lpstr>Logtimeline-datalet </vt:lpstr>
      <vt:lpstr>ROUTE-TO-PA: Progetto Europeo H2020 Horizon Europe https://www.innoradar.eu/innovation/29873 </vt:lpstr>
      <vt:lpstr>DATALET</vt:lpstr>
      <vt:lpstr>DATALET</vt:lpstr>
      <vt:lpstr>DATALET</vt:lpstr>
      <vt:lpstr>DATALET</vt:lpstr>
      <vt:lpstr>DATALET</vt:lpstr>
      <vt:lpstr>DATALET</vt:lpstr>
      <vt:lpstr>DATALET: INPUT E OPZIONI</vt:lpstr>
      <vt:lpstr>DATALET: INPUT E OPZIONI</vt:lpstr>
      <vt:lpstr>CONTROLLET</vt:lpstr>
      <vt:lpstr>CONTROLLET</vt:lpstr>
      <vt:lpstr>TIMELINE  1.0: DETTAGLI</vt:lpstr>
      <vt:lpstr>TIMELINE  1.0: ESEMPIO</vt:lpstr>
      <vt:lpstr>TIMELINE  2.0: NUOVO APPROCCIO</vt:lpstr>
      <vt:lpstr>TIMELINE  2.0: NUOVO APPROCCIO</vt:lpstr>
      <vt:lpstr>TIMELINE  2.0: NUOVO APPROCCIO</vt:lpstr>
      <vt:lpstr>TIMELINE  2.0: NUOVO APPROCCIO</vt:lpstr>
      <vt:lpstr>TIMELINE  2.0: NUOVO APPROCCIO</vt:lpstr>
      <vt:lpstr>COLTRANE: Progetto ERASMUS+ https://coltrane.ait.ac.at/ </vt:lpstr>
      <vt:lpstr>TIMELINE  1.0: PROBLEMATICHE</vt:lpstr>
      <vt:lpstr>TIMELINE  1.0: PROBLEMATICHE</vt:lpstr>
      <vt:lpstr>TIMELINE  1.0: PROBLEMATICHE</vt:lpstr>
      <vt:lpstr>TIMELINE  1.0: PROBLEMATICHE</vt:lpstr>
      <vt:lpstr>TIMELINE  1.0: PROBLEMATICHE</vt:lpstr>
      <vt:lpstr>TIMELINE  1.0: PROBLEMATICHE</vt:lpstr>
      <vt:lpstr>TIMELINE  1.0: PROBLEMATICHE</vt:lpstr>
      <vt:lpstr>TIMELINE  1.0: PROBLEMATICHE</vt:lpstr>
      <vt:lpstr>TIMELINE  1.0: PROBLEMATICHE</vt:lpstr>
      <vt:lpstr>TIMELINE  1.0: PROBLEMATICHE</vt:lpstr>
      <vt:lpstr>TIMELINE  1.0: PROBLEMATICHE</vt:lpstr>
      <vt:lpstr>LOGTIMELINE-DATALET: DETTAGLI</vt:lpstr>
      <vt:lpstr>LOGTIMELINE DATALET: ESEMPIO</vt:lpstr>
      <vt:lpstr>PROBLEMI AFFRONTATI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TIMELINE DATALET</dc:title>
  <dc:creator>Nico Franco</dc:creator>
  <cp:lastModifiedBy>Nico Franco</cp:lastModifiedBy>
  <cp:revision>388</cp:revision>
  <dcterms:created xsi:type="dcterms:W3CDTF">2022-02-23T17:53:08Z</dcterms:created>
  <dcterms:modified xsi:type="dcterms:W3CDTF">2022-04-08T15:48:59Z</dcterms:modified>
</cp:coreProperties>
</file>